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aleway" charset="1" panose="020B0503030101060003"/>
      <p:regular r:id="rId10"/>
    </p:embeddedFont>
    <p:embeddedFont>
      <p:font typeface="Raleway Bold" charset="1" panose="020B0803030101060003"/>
      <p:regular r:id="rId11"/>
    </p:embeddedFont>
    <p:embeddedFont>
      <p:font typeface="Raleway Thin" charset="1" panose="020B0203030101060003"/>
      <p:regular r:id="rId12"/>
    </p:embeddedFont>
    <p:embeddedFont>
      <p:font typeface="Raleway Heavy" charset="1" panose="020B0003030101060003"/>
      <p:regular r:id="rId13"/>
    </p:embeddedFont>
    <p:embeddedFont>
      <p:font typeface="Open Sans" charset="1" panose="020B0606030504020204"/>
      <p:regular r:id="rId14"/>
    </p:embeddedFont>
    <p:embeddedFont>
      <p:font typeface="Open Sans Bold" charset="1" panose="020B0806030504020204"/>
      <p:regular r:id="rId15"/>
    </p:embeddedFont>
    <p:embeddedFont>
      <p:font typeface="Open Sans Italics" charset="1" panose="020B0606030504020204"/>
      <p:regular r:id="rId16"/>
    </p:embeddedFont>
    <p:embeddedFont>
      <p:font typeface="Open Sans Bold Italics" charset="1" panose="020B0806030504020204"/>
      <p:regular r:id="rId17"/>
    </p:embeddedFont>
    <p:embeddedFont>
      <p:font typeface="Open Sans Light" charset="1" panose="020B0306030504020204"/>
      <p:regular r:id="rId18"/>
    </p:embeddedFont>
    <p:embeddedFont>
      <p:font typeface="Open Sans Light Italics" charset="1" panose="020B0306030504020204"/>
      <p:regular r:id="rId19"/>
    </p:embeddedFont>
    <p:embeddedFont>
      <p:font typeface="Open Sans Ultra-Bold" charset="1" panose="00000000000000000000"/>
      <p:regular r:id="rId20"/>
    </p:embeddedFont>
    <p:embeddedFont>
      <p:font typeface="Open Sans Ultra-Bold Italics" charset="1" panose="000000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37" Target="slides/slide16.xml" Type="http://schemas.openxmlformats.org/officeDocument/2006/relationships/slide"/><Relationship Id="rId38" Target="slides/slide17.xml" Type="http://schemas.openxmlformats.org/officeDocument/2006/relationships/slide"/><Relationship Id="rId39" Target="slides/slide18.xml" Type="http://schemas.openxmlformats.org/officeDocument/2006/relationships/slide"/><Relationship Id="rId4" Target="theme/theme1.xml" Type="http://schemas.openxmlformats.org/officeDocument/2006/relationships/theme"/><Relationship Id="rId40" Target="slides/slide19.xml" Type="http://schemas.openxmlformats.org/officeDocument/2006/relationships/slide"/><Relationship Id="rId41" Target="slides/slide20.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3756" r="-12931" b="-10255"/>
            </a:stretch>
          </a:blipFill>
        </p:spPr>
      </p:sp>
      <p:grpSp>
        <p:nvGrpSpPr>
          <p:cNvPr name="Group 3" id="3"/>
          <p:cNvGrpSpPr/>
          <p:nvPr/>
        </p:nvGrpSpPr>
        <p:grpSpPr>
          <a:xfrm rot="0">
            <a:off x="0" y="0"/>
            <a:ext cx="977412" cy="977412"/>
            <a:chOff x="0" y="0"/>
            <a:chExt cx="1913890" cy="1913890"/>
          </a:xfrm>
        </p:grpSpPr>
        <p:sp>
          <p:nvSpPr>
            <p:cNvPr name="Freeform 4" id="4"/>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DDD0BC"/>
            </a:solidFill>
          </p:spPr>
        </p:sp>
      </p:grpSp>
      <p:grpSp>
        <p:nvGrpSpPr>
          <p:cNvPr name="Group 5" id="5"/>
          <p:cNvGrpSpPr/>
          <p:nvPr/>
        </p:nvGrpSpPr>
        <p:grpSpPr>
          <a:xfrm rot="0">
            <a:off x="252166" y="4637733"/>
            <a:ext cx="13771375" cy="4620567"/>
            <a:chOff x="0" y="0"/>
            <a:chExt cx="18361834" cy="6160756"/>
          </a:xfrm>
        </p:grpSpPr>
        <p:sp>
          <p:nvSpPr>
            <p:cNvPr name="TextBox 6" id="6"/>
            <p:cNvSpPr txBox="true"/>
            <p:nvPr/>
          </p:nvSpPr>
          <p:spPr>
            <a:xfrm rot="0">
              <a:off x="0" y="57150"/>
              <a:ext cx="18361834" cy="2625824"/>
            </a:xfrm>
            <a:prstGeom prst="rect">
              <a:avLst/>
            </a:prstGeom>
          </p:spPr>
          <p:txBody>
            <a:bodyPr anchor="t" rtlCol="false" tIns="0" lIns="0" bIns="0" rIns="0">
              <a:spAutoFit/>
            </a:bodyPr>
            <a:lstStyle/>
            <a:p>
              <a:pPr algn="ctr" marL="0" indent="0" lvl="0">
                <a:lnSpc>
                  <a:spcPts val="7637"/>
                </a:lnSpc>
              </a:pPr>
              <a:r>
                <a:rPr lang="en-US" sz="6943">
                  <a:solidFill>
                    <a:srgbClr val="000000"/>
                  </a:solidFill>
                  <a:latin typeface="Raleway Bold"/>
                </a:rPr>
                <a:t>VACCINATION CAMPAIN CLASSIFICATION MODEL</a:t>
              </a:r>
            </a:p>
          </p:txBody>
        </p:sp>
        <p:sp>
          <p:nvSpPr>
            <p:cNvPr name="AutoShape 7" id="7"/>
            <p:cNvSpPr/>
            <p:nvPr/>
          </p:nvSpPr>
          <p:spPr>
            <a:xfrm rot="0">
              <a:off x="740999" y="6148056"/>
              <a:ext cx="16879836" cy="12700"/>
            </a:xfrm>
            <a:prstGeom prst="rect">
              <a:avLst/>
            </a:prstGeom>
            <a:solidFill>
              <a:srgbClr val="DDD0BC"/>
            </a:solid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FFC"/>
        </a:solidFill>
      </p:bgPr>
    </p:bg>
    <p:spTree>
      <p:nvGrpSpPr>
        <p:cNvPr id="1" name=""/>
        <p:cNvGrpSpPr/>
        <p:nvPr/>
      </p:nvGrpSpPr>
      <p:grpSpPr>
        <a:xfrm>
          <a:off x="0" y="0"/>
          <a:ext cx="0" cy="0"/>
          <a:chOff x="0" y="0"/>
          <a:chExt cx="0" cy="0"/>
        </a:xfrm>
      </p:grpSpPr>
      <p:grpSp>
        <p:nvGrpSpPr>
          <p:cNvPr name="Group 2" id="2"/>
          <p:cNvGrpSpPr/>
          <p:nvPr/>
        </p:nvGrpSpPr>
        <p:grpSpPr>
          <a:xfrm rot="0">
            <a:off x="0" y="0"/>
            <a:ext cx="977412" cy="977412"/>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DDD0BC"/>
            </a:solidFill>
          </p:spPr>
        </p:sp>
      </p:grpSp>
      <p:sp>
        <p:nvSpPr>
          <p:cNvPr name="Freeform 4" id="4"/>
          <p:cNvSpPr/>
          <p:nvPr/>
        </p:nvSpPr>
        <p:spPr>
          <a:xfrm flipH="false" flipV="false" rot="0">
            <a:off x="2713814" y="3422311"/>
            <a:ext cx="12860371" cy="3442378"/>
          </a:xfrm>
          <a:custGeom>
            <a:avLst/>
            <a:gdLst/>
            <a:ahLst/>
            <a:cxnLst/>
            <a:rect r="r" b="b" t="t" l="l"/>
            <a:pathLst>
              <a:path h="3442378" w="12860371">
                <a:moveTo>
                  <a:pt x="0" y="0"/>
                </a:moveTo>
                <a:lnTo>
                  <a:pt x="12860372" y="0"/>
                </a:lnTo>
                <a:lnTo>
                  <a:pt x="12860372" y="3442378"/>
                </a:lnTo>
                <a:lnTo>
                  <a:pt x="0" y="3442378"/>
                </a:lnTo>
                <a:lnTo>
                  <a:pt x="0" y="0"/>
                </a:lnTo>
                <a:close/>
              </a:path>
            </a:pathLst>
          </a:custGeom>
          <a:blipFill>
            <a:blip r:embed="rId2"/>
            <a:stretch>
              <a:fillRect l="0" t="0" r="0" b="0"/>
            </a:stretch>
          </a:blipFill>
        </p:spPr>
      </p:sp>
      <p:sp>
        <p:nvSpPr>
          <p:cNvPr name="TextBox 5" id="5"/>
          <p:cNvSpPr txBox="true"/>
          <p:nvPr/>
        </p:nvSpPr>
        <p:spPr>
          <a:xfrm rot="0">
            <a:off x="2725323" y="533788"/>
            <a:ext cx="12434679" cy="2076451"/>
          </a:xfrm>
          <a:prstGeom prst="rect">
            <a:avLst/>
          </a:prstGeom>
        </p:spPr>
        <p:txBody>
          <a:bodyPr anchor="t" rtlCol="false" tIns="0" lIns="0" bIns="0" rIns="0">
            <a:spAutoFit/>
          </a:bodyPr>
          <a:lstStyle/>
          <a:p>
            <a:pPr>
              <a:lnSpc>
                <a:spcPts val="8399"/>
              </a:lnSpc>
              <a:spcBef>
                <a:spcPct val="0"/>
              </a:spcBef>
            </a:pPr>
            <a:r>
              <a:rPr lang="en-US" sz="5999">
                <a:solidFill>
                  <a:srgbClr val="171616"/>
                </a:solidFill>
                <a:latin typeface="Raleway"/>
              </a:rPr>
              <a:t>Vaccine Likelihood by Employment Status</a:t>
            </a:r>
          </a:p>
        </p:txBody>
      </p:sp>
      <p:sp>
        <p:nvSpPr>
          <p:cNvPr name="TextBox 6" id="6"/>
          <p:cNvSpPr txBox="true"/>
          <p:nvPr/>
        </p:nvSpPr>
        <p:spPr>
          <a:xfrm rot="0">
            <a:off x="815789" y="7636214"/>
            <a:ext cx="15617130" cy="763270"/>
          </a:xfrm>
          <a:prstGeom prst="rect">
            <a:avLst/>
          </a:prstGeom>
        </p:spPr>
        <p:txBody>
          <a:bodyPr anchor="t" rtlCol="false" tIns="0" lIns="0" bIns="0" rIns="0">
            <a:spAutoFit/>
          </a:bodyPr>
          <a:lstStyle/>
          <a:p>
            <a:pPr algn="ctr">
              <a:lnSpc>
                <a:spcPts val="3079"/>
              </a:lnSpc>
            </a:pPr>
            <a:r>
              <a:rPr lang="en-US" sz="2199">
                <a:solidFill>
                  <a:srgbClr val="171616"/>
                </a:solidFill>
                <a:latin typeface="Open Sans"/>
              </a:rPr>
              <a:t>According to the barchart, majority of those who take seasonal vaccine are not in the labour force  and it's still the same </a:t>
            </a:r>
          </a:p>
          <a:p>
            <a:pPr algn="ctr">
              <a:lnSpc>
                <a:spcPts val="3079"/>
              </a:lnSpc>
              <a:spcBef>
                <a:spcPct val="0"/>
              </a:spcBef>
            </a:pPr>
            <a:r>
              <a:rPr lang="en-US" sz="2199">
                <a:solidFill>
                  <a:srgbClr val="171616"/>
                </a:solidFill>
                <a:latin typeface="Open Sans"/>
              </a:rPr>
              <a:t>result for those who took the H1N1</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FFC"/>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5396323"/>
            <a:chOff x="0" y="0"/>
            <a:chExt cx="24384000" cy="7195097"/>
          </a:xfrm>
        </p:grpSpPr>
        <p:pic>
          <p:nvPicPr>
            <p:cNvPr name="Picture 3" id="3"/>
            <p:cNvPicPr>
              <a:picLocks noChangeAspect="true"/>
            </p:cNvPicPr>
            <p:nvPr/>
          </p:nvPicPr>
          <p:blipFill>
            <a:blip r:embed="rId2"/>
            <a:srcRect l="0" t="25420" r="0" b="30291"/>
            <a:stretch>
              <a:fillRect/>
            </a:stretch>
          </p:blipFill>
          <p:spPr>
            <a:xfrm flipH="false" flipV="false">
              <a:off x="0" y="0"/>
              <a:ext cx="24384000" cy="7195097"/>
            </a:xfrm>
            <a:prstGeom prst="rect">
              <a:avLst/>
            </a:prstGeom>
          </p:spPr>
        </p:pic>
      </p:grpSp>
      <p:grpSp>
        <p:nvGrpSpPr>
          <p:cNvPr name="Group 4" id="4"/>
          <p:cNvGrpSpPr/>
          <p:nvPr/>
        </p:nvGrpSpPr>
        <p:grpSpPr>
          <a:xfrm rot="0">
            <a:off x="0" y="0"/>
            <a:ext cx="977412" cy="977412"/>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DDD0BC"/>
            </a:solidFill>
          </p:spPr>
        </p:sp>
      </p:grpSp>
      <p:sp>
        <p:nvSpPr>
          <p:cNvPr name="TextBox 6" id="6"/>
          <p:cNvSpPr txBox="true"/>
          <p:nvPr/>
        </p:nvSpPr>
        <p:spPr>
          <a:xfrm rot="0">
            <a:off x="4085989" y="6655054"/>
            <a:ext cx="8651939" cy="1019176"/>
          </a:xfrm>
          <a:prstGeom prst="rect">
            <a:avLst/>
          </a:prstGeom>
        </p:spPr>
        <p:txBody>
          <a:bodyPr anchor="t" rtlCol="false" tIns="0" lIns="0" bIns="0" rIns="0">
            <a:spAutoFit/>
          </a:bodyPr>
          <a:lstStyle/>
          <a:p>
            <a:pPr algn="ctr">
              <a:lnSpc>
                <a:spcPts val="8399"/>
              </a:lnSpc>
            </a:pPr>
            <a:r>
              <a:rPr lang="en-US" sz="5999">
                <a:solidFill>
                  <a:srgbClr val="171616"/>
                </a:solidFill>
                <a:latin typeface="Raleway Bold"/>
              </a:rPr>
              <a:t>Modelling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FFC"/>
        </a:solidFill>
      </p:bgPr>
    </p:bg>
    <p:spTree>
      <p:nvGrpSpPr>
        <p:cNvPr id="1" name=""/>
        <p:cNvGrpSpPr/>
        <p:nvPr/>
      </p:nvGrpSpPr>
      <p:grpSpPr>
        <a:xfrm>
          <a:off x="0" y="0"/>
          <a:ext cx="0" cy="0"/>
          <a:chOff x="0" y="0"/>
          <a:chExt cx="0" cy="0"/>
        </a:xfrm>
      </p:grpSpPr>
      <p:grpSp>
        <p:nvGrpSpPr>
          <p:cNvPr name="Group 2" id="2"/>
          <p:cNvGrpSpPr/>
          <p:nvPr/>
        </p:nvGrpSpPr>
        <p:grpSpPr>
          <a:xfrm rot="0">
            <a:off x="0" y="0"/>
            <a:ext cx="977412" cy="977412"/>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DDD0BC"/>
            </a:solidFill>
          </p:spPr>
        </p:sp>
      </p:grpSp>
      <p:grpSp>
        <p:nvGrpSpPr>
          <p:cNvPr name="Group 4" id="4"/>
          <p:cNvGrpSpPr/>
          <p:nvPr/>
        </p:nvGrpSpPr>
        <p:grpSpPr>
          <a:xfrm rot="0">
            <a:off x="1028700" y="0"/>
            <a:ext cx="6088444" cy="10287000"/>
            <a:chOff x="0" y="0"/>
            <a:chExt cx="8117925" cy="13716000"/>
          </a:xfrm>
        </p:grpSpPr>
        <p:pic>
          <p:nvPicPr>
            <p:cNvPr name="Picture 5" id="5"/>
            <p:cNvPicPr>
              <a:picLocks noChangeAspect="true"/>
            </p:cNvPicPr>
            <p:nvPr/>
          </p:nvPicPr>
          <p:blipFill>
            <a:blip r:embed="rId2"/>
            <a:srcRect l="30283" t="0" r="30283" b="0"/>
            <a:stretch>
              <a:fillRect/>
            </a:stretch>
          </p:blipFill>
          <p:spPr>
            <a:xfrm flipH="false" flipV="false">
              <a:off x="0" y="0"/>
              <a:ext cx="8117925" cy="13716000"/>
            </a:xfrm>
            <a:prstGeom prst="rect">
              <a:avLst/>
            </a:prstGeom>
          </p:spPr>
        </p:pic>
      </p:grpSp>
      <p:sp>
        <p:nvSpPr>
          <p:cNvPr name="TextBox 6" id="6"/>
          <p:cNvSpPr txBox="true"/>
          <p:nvPr/>
        </p:nvSpPr>
        <p:spPr>
          <a:xfrm rot="0">
            <a:off x="10795844" y="821825"/>
            <a:ext cx="3023295" cy="514177"/>
          </a:xfrm>
          <a:prstGeom prst="rect">
            <a:avLst/>
          </a:prstGeom>
        </p:spPr>
        <p:txBody>
          <a:bodyPr anchor="t" rtlCol="false" tIns="0" lIns="0" bIns="0" rIns="0">
            <a:spAutoFit/>
          </a:bodyPr>
          <a:lstStyle/>
          <a:p>
            <a:pPr algn="ctr">
              <a:lnSpc>
                <a:spcPts val="4209"/>
              </a:lnSpc>
              <a:spcBef>
                <a:spcPct val="0"/>
              </a:spcBef>
            </a:pPr>
            <a:r>
              <a:rPr lang="en-US" sz="3006">
                <a:solidFill>
                  <a:srgbClr val="000000"/>
                </a:solidFill>
                <a:latin typeface="Open Sans Bold"/>
              </a:rPr>
              <a:t>Model Selection</a:t>
            </a:r>
          </a:p>
        </p:txBody>
      </p:sp>
      <p:sp>
        <p:nvSpPr>
          <p:cNvPr name="TextBox 7" id="7"/>
          <p:cNvSpPr txBox="true"/>
          <p:nvPr/>
        </p:nvSpPr>
        <p:spPr>
          <a:xfrm rot="0">
            <a:off x="10338595" y="3750799"/>
            <a:ext cx="3937794" cy="521685"/>
          </a:xfrm>
          <a:prstGeom prst="rect">
            <a:avLst/>
          </a:prstGeom>
        </p:spPr>
        <p:txBody>
          <a:bodyPr anchor="t" rtlCol="false" tIns="0" lIns="0" bIns="0" rIns="0">
            <a:spAutoFit/>
          </a:bodyPr>
          <a:lstStyle/>
          <a:p>
            <a:pPr algn="ctr">
              <a:lnSpc>
                <a:spcPts val="4320"/>
              </a:lnSpc>
              <a:spcBef>
                <a:spcPct val="0"/>
              </a:spcBef>
            </a:pPr>
            <a:r>
              <a:rPr lang="en-US" sz="3086">
                <a:solidFill>
                  <a:srgbClr val="000000"/>
                </a:solidFill>
                <a:latin typeface="Open Sans Bold"/>
              </a:rPr>
              <a:t>Feature Engineering</a:t>
            </a:r>
          </a:p>
        </p:txBody>
      </p:sp>
      <p:sp>
        <p:nvSpPr>
          <p:cNvPr name="TextBox 8" id="8"/>
          <p:cNvSpPr txBox="true"/>
          <p:nvPr/>
        </p:nvSpPr>
        <p:spPr>
          <a:xfrm rot="0">
            <a:off x="7449998" y="1924791"/>
            <a:ext cx="10268493" cy="1254509"/>
          </a:xfrm>
          <a:prstGeom prst="rect">
            <a:avLst/>
          </a:prstGeom>
        </p:spPr>
        <p:txBody>
          <a:bodyPr anchor="t" rtlCol="false" tIns="0" lIns="0" bIns="0" rIns="0">
            <a:spAutoFit/>
          </a:bodyPr>
          <a:lstStyle/>
          <a:p>
            <a:pPr algn="ctr">
              <a:lnSpc>
                <a:spcPts val="3457"/>
              </a:lnSpc>
              <a:spcBef>
                <a:spcPct val="0"/>
              </a:spcBef>
            </a:pPr>
            <a:r>
              <a:rPr lang="en-US" sz="2469">
                <a:solidFill>
                  <a:srgbClr val="000000"/>
                </a:solidFill>
                <a:latin typeface="Open Sans"/>
              </a:rPr>
              <a:t>Utilized three different machine learning algorithms for modeling: Logistic Regression, Random Forest, and Gradient Boosting Machine (GBM).</a:t>
            </a:r>
          </a:p>
        </p:txBody>
      </p:sp>
      <p:sp>
        <p:nvSpPr>
          <p:cNvPr name="TextBox 9" id="9"/>
          <p:cNvSpPr txBox="true"/>
          <p:nvPr/>
        </p:nvSpPr>
        <p:spPr>
          <a:xfrm rot="0">
            <a:off x="7449998" y="5105400"/>
            <a:ext cx="10838002" cy="1234266"/>
          </a:xfrm>
          <a:prstGeom prst="rect">
            <a:avLst/>
          </a:prstGeom>
        </p:spPr>
        <p:txBody>
          <a:bodyPr anchor="t" rtlCol="false" tIns="0" lIns="0" bIns="0" rIns="0">
            <a:spAutoFit/>
          </a:bodyPr>
          <a:lstStyle/>
          <a:p>
            <a:pPr algn="ctr">
              <a:lnSpc>
                <a:spcPts val="3369"/>
              </a:lnSpc>
              <a:spcBef>
                <a:spcPct val="0"/>
              </a:spcBef>
            </a:pPr>
            <a:r>
              <a:rPr lang="en-US" sz="2406">
                <a:solidFill>
                  <a:srgbClr val="000000"/>
                </a:solidFill>
                <a:latin typeface="Open Sans"/>
              </a:rPr>
              <a:t>Conducted preprocessing steps including encoding categorical variables, scaling numerical features, and handling missing values to prepare the data for modeling.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FFC"/>
        </a:solidFill>
      </p:bgPr>
    </p:bg>
    <p:spTree>
      <p:nvGrpSpPr>
        <p:cNvPr id="1" name=""/>
        <p:cNvGrpSpPr/>
        <p:nvPr/>
      </p:nvGrpSpPr>
      <p:grpSpPr>
        <a:xfrm>
          <a:off x="0" y="0"/>
          <a:ext cx="0" cy="0"/>
          <a:chOff x="0" y="0"/>
          <a:chExt cx="0" cy="0"/>
        </a:xfrm>
      </p:grpSpPr>
      <p:grpSp>
        <p:nvGrpSpPr>
          <p:cNvPr name="Group 2" id="2"/>
          <p:cNvGrpSpPr/>
          <p:nvPr/>
        </p:nvGrpSpPr>
        <p:grpSpPr>
          <a:xfrm rot="0">
            <a:off x="0" y="0"/>
            <a:ext cx="977412" cy="977412"/>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DDD0BC"/>
            </a:solidFill>
          </p:spPr>
        </p:sp>
      </p:grpSp>
      <p:grpSp>
        <p:nvGrpSpPr>
          <p:cNvPr name="Group 4" id="4"/>
          <p:cNvGrpSpPr/>
          <p:nvPr/>
        </p:nvGrpSpPr>
        <p:grpSpPr>
          <a:xfrm rot="0">
            <a:off x="1028700" y="0"/>
            <a:ext cx="6088444" cy="10287000"/>
            <a:chOff x="0" y="0"/>
            <a:chExt cx="8117925" cy="13716000"/>
          </a:xfrm>
        </p:grpSpPr>
        <p:pic>
          <p:nvPicPr>
            <p:cNvPr name="Picture 5" id="5"/>
            <p:cNvPicPr>
              <a:picLocks noChangeAspect="true"/>
            </p:cNvPicPr>
            <p:nvPr/>
          </p:nvPicPr>
          <p:blipFill>
            <a:blip r:embed="rId2"/>
            <a:srcRect l="30283" t="0" r="30283" b="0"/>
            <a:stretch>
              <a:fillRect/>
            </a:stretch>
          </p:blipFill>
          <p:spPr>
            <a:xfrm flipH="false" flipV="false">
              <a:off x="0" y="0"/>
              <a:ext cx="8117925" cy="13716000"/>
            </a:xfrm>
            <a:prstGeom prst="rect">
              <a:avLst/>
            </a:prstGeom>
          </p:spPr>
        </p:pic>
      </p:grpSp>
      <p:sp>
        <p:nvSpPr>
          <p:cNvPr name="TextBox 6" id="6"/>
          <p:cNvSpPr txBox="true"/>
          <p:nvPr/>
        </p:nvSpPr>
        <p:spPr>
          <a:xfrm rot="0">
            <a:off x="10186847" y="971550"/>
            <a:ext cx="3627735" cy="514177"/>
          </a:xfrm>
          <a:prstGeom prst="rect">
            <a:avLst/>
          </a:prstGeom>
        </p:spPr>
        <p:txBody>
          <a:bodyPr anchor="t" rtlCol="false" tIns="0" lIns="0" bIns="0" rIns="0">
            <a:spAutoFit/>
          </a:bodyPr>
          <a:lstStyle/>
          <a:p>
            <a:pPr algn="ctr">
              <a:lnSpc>
                <a:spcPts val="4209"/>
              </a:lnSpc>
              <a:spcBef>
                <a:spcPct val="0"/>
              </a:spcBef>
            </a:pPr>
            <a:r>
              <a:rPr lang="en-US" sz="3006">
                <a:solidFill>
                  <a:srgbClr val="000000"/>
                </a:solidFill>
                <a:latin typeface="Open Sans Bold"/>
              </a:rPr>
              <a:t>Logistic Regression</a:t>
            </a:r>
          </a:p>
        </p:txBody>
      </p:sp>
      <p:sp>
        <p:nvSpPr>
          <p:cNvPr name="TextBox 7" id="7"/>
          <p:cNvSpPr txBox="true"/>
          <p:nvPr/>
        </p:nvSpPr>
        <p:spPr>
          <a:xfrm rot="0">
            <a:off x="11124769" y="5477228"/>
            <a:ext cx="2889151" cy="514096"/>
          </a:xfrm>
          <a:prstGeom prst="rect">
            <a:avLst/>
          </a:prstGeom>
        </p:spPr>
        <p:txBody>
          <a:bodyPr anchor="t" rtlCol="false" tIns="0" lIns="0" bIns="0" rIns="0">
            <a:spAutoFit/>
          </a:bodyPr>
          <a:lstStyle/>
          <a:p>
            <a:pPr algn="ctr">
              <a:lnSpc>
                <a:spcPts val="4213"/>
              </a:lnSpc>
              <a:spcBef>
                <a:spcPct val="0"/>
              </a:spcBef>
            </a:pPr>
            <a:r>
              <a:rPr lang="en-US" sz="3009">
                <a:solidFill>
                  <a:srgbClr val="000000"/>
                </a:solidFill>
                <a:latin typeface="Open Sans Bold"/>
              </a:rPr>
              <a:t>Random Forest</a:t>
            </a:r>
          </a:p>
        </p:txBody>
      </p:sp>
      <p:sp>
        <p:nvSpPr>
          <p:cNvPr name="TextBox 8" id="8"/>
          <p:cNvSpPr txBox="true"/>
          <p:nvPr/>
        </p:nvSpPr>
        <p:spPr>
          <a:xfrm rot="0">
            <a:off x="7117144" y="1721589"/>
            <a:ext cx="10970800" cy="3748786"/>
          </a:xfrm>
          <a:prstGeom prst="rect">
            <a:avLst/>
          </a:prstGeom>
        </p:spPr>
        <p:txBody>
          <a:bodyPr anchor="t" rtlCol="false" tIns="0" lIns="0" bIns="0" rIns="0">
            <a:spAutoFit/>
          </a:bodyPr>
          <a:lstStyle/>
          <a:p>
            <a:pPr algn="ctr">
              <a:lnSpc>
                <a:spcPts val="3373"/>
              </a:lnSpc>
            </a:pPr>
            <a:r>
              <a:rPr lang="en-US" sz="2409">
                <a:solidFill>
                  <a:srgbClr val="000000"/>
                </a:solidFill>
                <a:latin typeface="Open Sans Bold"/>
              </a:rPr>
              <a:t>Purpose</a:t>
            </a:r>
            <a:r>
              <a:rPr lang="en-US" sz="2409">
                <a:solidFill>
                  <a:srgbClr val="000000"/>
                </a:solidFill>
                <a:latin typeface="Open Sans"/>
              </a:rPr>
              <a:t>: Used logistic regression to predict the likelihood of individuals getting the seasonal flu vaccine.</a:t>
            </a:r>
          </a:p>
          <a:p>
            <a:pPr algn="ctr">
              <a:lnSpc>
                <a:spcPts val="3373"/>
              </a:lnSpc>
            </a:pPr>
          </a:p>
          <a:p>
            <a:pPr algn="ctr">
              <a:lnSpc>
                <a:spcPts val="3373"/>
              </a:lnSpc>
            </a:pPr>
            <a:r>
              <a:rPr lang="en-US" sz="2409">
                <a:solidFill>
                  <a:srgbClr val="000000"/>
                </a:solidFill>
                <a:latin typeface="Open Sans Bold"/>
              </a:rPr>
              <a:t>Hyperparameter Tuning</a:t>
            </a:r>
            <a:r>
              <a:rPr lang="en-US" sz="2409">
                <a:solidFill>
                  <a:srgbClr val="000000"/>
                </a:solidFill>
                <a:latin typeface="Open Sans"/>
              </a:rPr>
              <a:t>: Fine-tuned hyperparameters such as regularization strength, penalty, and solver using grid search.</a:t>
            </a:r>
          </a:p>
          <a:p>
            <a:pPr algn="ctr">
              <a:lnSpc>
                <a:spcPts val="3373"/>
              </a:lnSpc>
            </a:pPr>
          </a:p>
          <a:p>
            <a:pPr algn="ctr">
              <a:lnSpc>
                <a:spcPts val="3373"/>
              </a:lnSpc>
            </a:pPr>
            <a:r>
              <a:rPr lang="en-US" sz="2409">
                <a:solidFill>
                  <a:srgbClr val="000000"/>
                </a:solidFill>
                <a:latin typeface="Open Sans Bold"/>
              </a:rPr>
              <a:t>Performance</a:t>
            </a:r>
            <a:r>
              <a:rPr lang="en-US" sz="2409">
                <a:solidFill>
                  <a:srgbClr val="000000"/>
                </a:solidFill>
                <a:latin typeface="Open Sans"/>
              </a:rPr>
              <a:t>: Achieved a test accuracy of 78.27% and an ROC AUC score of 0.78.</a:t>
            </a:r>
          </a:p>
          <a:p>
            <a:pPr algn="ctr">
              <a:lnSpc>
                <a:spcPts val="3373"/>
              </a:lnSpc>
              <a:spcBef>
                <a:spcPct val="0"/>
              </a:spcBef>
            </a:pPr>
          </a:p>
        </p:txBody>
      </p:sp>
      <p:sp>
        <p:nvSpPr>
          <p:cNvPr name="TextBox 9" id="9"/>
          <p:cNvSpPr txBox="true"/>
          <p:nvPr/>
        </p:nvSpPr>
        <p:spPr>
          <a:xfrm rot="0">
            <a:off x="7117144" y="6119034"/>
            <a:ext cx="10904401" cy="4167966"/>
          </a:xfrm>
          <a:prstGeom prst="rect">
            <a:avLst/>
          </a:prstGeom>
        </p:spPr>
        <p:txBody>
          <a:bodyPr anchor="t" rtlCol="false" tIns="0" lIns="0" bIns="0" rIns="0">
            <a:spAutoFit/>
          </a:bodyPr>
          <a:lstStyle/>
          <a:p>
            <a:pPr algn="ctr">
              <a:lnSpc>
                <a:spcPts val="3369"/>
              </a:lnSpc>
            </a:pPr>
            <a:r>
              <a:rPr lang="en-US" sz="2406">
                <a:solidFill>
                  <a:srgbClr val="000000"/>
                </a:solidFill>
                <a:latin typeface="Open Sans Bold"/>
              </a:rPr>
              <a:t>Purpose</a:t>
            </a:r>
            <a:r>
              <a:rPr lang="en-US" sz="2406">
                <a:solidFill>
                  <a:srgbClr val="000000"/>
                </a:solidFill>
                <a:latin typeface="Open Sans"/>
              </a:rPr>
              <a:t>: Employed a Random Forest classifier to capture complex interactions between features and predict vaccine uptake.</a:t>
            </a:r>
          </a:p>
          <a:p>
            <a:pPr algn="ctr">
              <a:lnSpc>
                <a:spcPts val="3369"/>
              </a:lnSpc>
            </a:pPr>
          </a:p>
          <a:p>
            <a:pPr algn="ctr">
              <a:lnSpc>
                <a:spcPts val="3369"/>
              </a:lnSpc>
            </a:pPr>
            <a:r>
              <a:rPr lang="en-US" sz="2406">
                <a:solidFill>
                  <a:srgbClr val="000000"/>
                </a:solidFill>
                <a:latin typeface="Open Sans Bold"/>
              </a:rPr>
              <a:t>Hyperparameter Tuning</a:t>
            </a:r>
            <a:r>
              <a:rPr lang="en-US" sz="2406">
                <a:solidFill>
                  <a:srgbClr val="000000"/>
                </a:solidFill>
                <a:latin typeface="Open Sans"/>
              </a:rPr>
              <a:t>: Utilized grid search to optimize hyperparameters including the number of estimators, maximum depth, and minimum samples per leaf.</a:t>
            </a:r>
          </a:p>
          <a:p>
            <a:pPr algn="ctr">
              <a:lnSpc>
                <a:spcPts val="3369"/>
              </a:lnSpc>
            </a:pPr>
          </a:p>
          <a:p>
            <a:pPr algn="ctr">
              <a:lnSpc>
                <a:spcPts val="3369"/>
              </a:lnSpc>
            </a:pPr>
            <a:r>
              <a:rPr lang="en-US" sz="2406">
                <a:solidFill>
                  <a:srgbClr val="000000"/>
                </a:solidFill>
                <a:latin typeface="Open Sans Bold"/>
              </a:rPr>
              <a:t>Performance</a:t>
            </a:r>
            <a:r>
              <a:rPr lang="en-US" sz="2406">
                <a:solidFill>
                  <a:srgbClr val="000000"/>
                </a:solidFill>
                <a:latin typeface="Open Sans"/>
              </a:rPr>
              <a:t>: Despite hyperparameter tuning, observed overfitting with a training accuracy of 86.29% and a testing accuracy of 78.10%.</a:t>
            </a:r>
          </a:p>
          <a:p>
            <a:pPr algn="ctr">
              <a:lnSpc>
                <a:spcPts val="3369"/>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FFC"/>
        </a:solidFill>
      </p:bgPr>
    </p:bg>
    <p:spTree>
      <p:nvGrpSpPr>
        <p:cNvPr id="1" name=""/>
        <p:cNvGrpSpPr/>
        <p:nvPr/>
      </p:nvGrpSpPr>
      <p:grpSpPr>
        <a:xfrm>
          <a:off x="0" y="0"/>
          <a:ext cx="0" cy="0"/>
          <a:chOff x="0" y="0"/>
          <a:chExt cx="0" cy="0"/>
        </a:xfrm>
      </p:grpSpPr>
      <p:grpSp>
        <p:nvGrpSpPr>
          <p:cNvPr name="Group 2" id="2"/>
          <p:cNvGrpSpPr/>
          <p:nvPr/>
        </p:nvGrpSpPr>
        <p:grpSpPr>
          <a:xfrm rot="0">
            <a:off x="0" y="0"/>
            <a:ext cx="977412" cy="977412"/>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DDD0BC"/>
            </a:solidFill>
          </p:spPr>
        </p:sp>
      </p:grpSp>
      <p:grpSp>
        <p:nvGrpSpPr>
          <p:cNvPr name="Group 4" id="4"/>
          <p:cNvGrpSpPr/>
          <p:nvPr/>
        </p:nvGrpSpPr>
        <p:grpSpPr>
          <a:xfrm rot="0">
            <a:off x="1028700" y="0"/>
            <a:ext cx="6088444" cy="10287000"/>
            <a:chOff x="0" y="0"/>
            <a:chExt cx="8117925" cy="13716000"/>
          </a:xfrm>
        </p:grpSpPr>
        <p:pic>
          <p:nvPicPr>
            <p:cNvPr name="Picture 5" id="5"/>
            <p:cNvPicPr>
              <a:picLocks noChangeAspect="true"/>
            </p:cNvPicPr>
            <p:nvPr/>
          </p:nvPicPr>
          <p:blipFill>
            <a:blip r:embed="rId2"/>
            <a:srcRect l="30283" t="0" r="30283" b="0"/>
            <a:stretch>
              <a:fillRect/>
            </a:stretch>
          </p:blipFill>
          <p:spPr>
            <a:xfrm flipH="false" flipV="false">
              <a:off x="0" y="0"/>
              <a:ext cx="8117925" cy="13716000"/>
            </a:xfrm>
            <a:prstGeom prst="rect">
              <a:avLst/>
            </a:prstGeom>
          </p:spPr>
        </p:pic>
      </p:grpSp>
      <p:sp>
        <p:nvSpPr>
          <p:cNvPr name="TextBox 6" id="6"/>
          <p:cNvSpPr txBox="true"/>
          <p:nvPr/>
        </p:nvSpPr>
        <p:spPr>
          <a:xfrm rot="0">
            <a:off x="9831006" y="971550"/>
            <a:ext cx="5476677" cy="514177"/>
          </a:xfrm>
          <a:prstGeom prst="rect">
            <a:avLst/>
          </a:prstGeom>
        </p:spPr>
        <p:txBody>
          <a:bodyPr anchor="t" rtlCol="false" tIns="0" lIns="0" bIns="0" rIns="0">
            <a:spAutoFit/>
          </a:bodyPr>
          <a:lstStyle/>
          <a:p>
            <a:pPr algn="ctr">
              <a:lnSpc>
                <a:spcPts val="4209"/>
              </a:lnSpc>
              <a:spcBef>
                <a:spcPct val="0"/>
              </a:spcBef>
            </a:pPr>
            <a:r>
              <a:rPr lang="en-US" sz="3006">
                <a:solidFill>
                  <a:srgbClr val="000000"/>
                </a:solidFill>
                <a:latin typeface="Open Sans Bold"/>
              </a:rPr>
              <a:t>Feature Importance Analysis</a:t>
            </a:r>
          </a:p>
        </p:txBody>
      </p:sp>
      <p:sp>
        <p:nvSpPr>
          <p:cNvPr name="TextBox 7" id="7"/>
          <p:cNvSpPr txBox="true"/>
          <p:nvPr/>
        </p:nvSpPr>
        <p:spPr>
          <a:xfrm rot="0">
            <a:off x="10913334" y="5086350"/>
            <a:ext cx="3312021" cy="514096"/>
          </a:xfrm>
          <a:prstGeom prst="rect">
            <a:avLst/>
          </a:prstGeom>
        </p:spPr>
        <p:txBody>
          <a:bodyPr anchor="t" rtlCol="false" tIns="0" lIns="0" bIns="0" rIns="0">
            <a:spAutoFit/>
          </a:bodyPr>
          <a:lstStyle/>
          <a:p>
            <a:pPr algn="ctr">
              <a:lnSpc>
                <a:spcPts val="4213"/>
              </a:lnSpc>
              <a:spcBef>
                <a:spcPct val="0"/>
              </a:spcBef>
            </a:pPr>
            <a:r>
              <a:rPr lang="en-US" sz="3009">
                <a:solidFill>
                  <a:srgbClr val="000000"/>
                </a:solidFill>
                <a:latin typeface="Open Sans Bold"/>
              </a:rPr>
              <a:t>Model Evaluation</a:t>
            </a:r>
          </a:p>
        </p:txBody>
      </p:sp>
      <p:sp>
        <p:nvSpPr>
          <p:cNvPr name="TextBox 8" id="8"/>
          <p:cNvSpPr txBox="true"/>
          <p:nvPr/>
        </p:nvSpPr>
        <p:spPr>
          <a:xfrm rot="0">
            <a:off x="7117144" y="2028826"/>
            <a:ext cx="11170856" cy="2910586"/>
          </a:xfrm>
          <a:prstGeom prst="rect">
            <a:avLst/>
          </a:prstGeom>
        </p:spPr>
        <p:txBody>
          <a:bodyPr anchor="t" rtlCol="false" tIns="0" lIns="0" bIns="0" rIns="0">
            <a:spAutoFit/>
          </a:bodyPr>
          <a:lstStyle/>
          <a:p>
            <a:pPr algn="ctr">
              <a:lnSpc>
                <a:spcPts val="3374"/>
              </a:lnSpc>
            </a:pPr>
            <a:r>
              <a:rPr lang="en-US" sz="2410">
                <a:solidFill>
                  <a:srgbClr val="000000"/>
                </a:solidFill>
                <a:latin typeface="Open Sans"/>
              </a:rPr>
              <a:t>Identified important features influencing vaccine uptake using the GBM model.</a:t>
            </a:r>
          </a:p>
          <a:p>
            <a:pPr algn="ctr">
              <a:lnSpc>
                <a:spcPts val="3374"/>
              </a:lnSpc>
            </a:pPr>
          </a:p>
          <a:p>
            <a:pPr algn="ctr">
              <a:lnSpc>
                <a:spcPts val="3374"/>
              </a:lnSpc>
            </a:pPr>
            <a:r>
              <a:rPr lang="en-US" sz="2410">
                <a:solidFill>
                  <a:srgbClr val="000000"/>
                </a:solidFill>
                <a:latin typeface="Open Sans"/>
              </a:rPr>
              <a:t>Top features included respondents' concerns about H1N1, knowledge about H1N1, and recommendations from doctors for both H1N1 and seasonal flu vaccines</a:t>
            </a:r>
          </a:p>
          <a:p>
            <a:pPr algn="ctr">
              <a:lnSpc>
                <a:spcPts val="3374"/>
              </a:lnSpc>
              <a:spcBef>
                <a:spcPct val="0"/>
              </a:spcBef>
            </a:pPr>
          </a:p>
        </p:txBody>
      </p:sp>
      <p:sp>
        <p:nvSpPr>
          <p:cNvPr name="TextBox 9" id="9"/>
          <p:cNvSpPr txBox="true"/>
          <p:nvPr/>
        </p:nvSpPr>
        <p:spPr>
          <a:xfrm rot="0">
            <a:off x="7317200" y="6139371"/>
            <a:ext cx="10970800" cy="2072386"/>
          </a:xfrm>
          <a:prstGeom prst="rect">
            <a:avLst/>
          </a:prstGeom>
        </p:spPr>
        <p:txBody>
          <a:bodyPr anchor="t" rtlCol="false" tIns="0" lIns="0" bIns="0" rIns="0">
            <a:spAutoFit/>
          </a:bodyPr>
          <a:lstStyle/>
          <a:p>
            <a:pPr algn="ctr">
              <a:lnSpc>
                <a:spcPts val="3373"/>
              </a:lnSpc>
            </a:pPr>
            <a:r>
              <a:rPr lang="en-US" sz="2409">
                <a:solidFill>
                  <a:srgbClr val="000000"/>
                </a:solidFill>
                <a:latin typeface="Open Sans"/>
              </a:rPr>
              <a:t>Evaluated models using performance metrics such as accuracy, ROC AUC, F1 score, and recall to assess predictive capability and generalization ability.</a:t>
            </a:r>
          </a:p>
          <a:p>
            <a:pPr algn="ctr">
              <a:lnSpc>
                <a:spcPts val="3373"/>
              </a:lnSpc>
            </a:pPr>
            <a:r>
              <a:rPr lang="en-US" sz="2409">
                <a:solidFill>
                  <a:srgbClr val="000000"/>
                </a:solidFill>
                <a:latin typeface="Open Sans"/>
              </a:rPr>
              <a:t>Identified GBM as the preferred model due to its balanced performance and reduced overfitting compared to Random Forest.</a:t>
            </a:r>
          </a:p>
          <a:p>
            <a:pPr algn="ctr">
              <a:lnSpc>
                <a:spcPts val="3373"/>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FFC"/>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5396323"/>
            <a:chOff x="0" y="0"/>
            <a:chExt cx="24384000" cy="7195097"/>
          </a:xfrm>
        </p:grpSpPr>
        <p:pic>
          <p:nvPicPr>
            <p:cNvPr name="Picture 3" id="3"/>
            <p:cNvPicPr>
              <a:picLocks noChangeAspect="true"/>
            </p:cNvPicPr>
            <p:nvPr/>
          </p:nvPicPr>
          <p:blipFill>
            <a:blip r:embed="rId2"/>
            <a:srcRect l="0" t="25420" r="0" b="30291"/>
            <a:stretch>
              <a:fillRect/>
            </a:stretch>
          </p:blipFill>
          <p:spPr>
            <a:xfrm flipH="false" flipV="false">
              <a:off x="0" y="0"/>
              <a:ext cx="24384000" cy="7195097"/>
            </a:xfrm>
            <a:prstGeom prst="rect">
              <a:avLst/>
            </a:prstGeom>
          </p:spPr>
        </p:pic>
      </p:grpSp>
      <p:grpSp>
        <p:nvGrpSpPr>
          <p:cNvPr name="Group 4" id="4"/>
          <p:cNvGrpSpPr/>
          <p:nvPr/>
        </p:nvGrpSpPr>
        <p:grpSpPr>
          <a:xfrm rot="0">
            <a:off x="0" y="0"/>
            <a:ext cx="977412" cy="977412"/>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DDD0BC"/>
            </a:solidFill>
          </p:spPr>
        </p:sp>
      </p:grpSp>
      <p:sp>
        <p:nvSpPr>
          <p:cNvPr name="TextBox 6" id="6"/>
          <p:cNvSpPr txBox="true"/>
          <p:nvPr/>
        </p:nvSpPr>
        <p:spPr>
          <a:xfrm rot="0">
            <a:off x="4085989" y="6655054"/>
            <a:ext cx="8651939" cy="1019176"/>
          </a:xfrm>
          <a:prstGeom prst="rect">
            <a:avLst/>
          </a:prstGeom>
        </p:spPr>
        <p:txBody>
          <a:bodyPr anchor="t" rtlCol="false" tIns="0" lIns="0" bIns="0" rIns="0">
            <a:spAutoFit/>
          </a:bodyPr>
          <a:lstStyle/>
          <a:p>
            <a:pPr algn="ctr">
              <a:lnSpc>
                <a:spcPts val="8399"/>
              </a:lnSpc>
              <a:spcBef>
                <a:spcPct val="0"/>
              </a:spcBef>
            </a:pPr>
            <a:r>
              <a:rPr lang="en-US" sz="5999">
                <a:solidFill>
                  <a:srgbClr val="171616"/>
                </a:solidFill>
                <a:latin typeface="Raleway Bold"/>
              </a:rPr>
              <a:t>Conclusion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FFC"/>
        </a:solidFill>
      </p:bgPr>
    </p:bg>
    <p:spTree>
      <p:nvGrpSpPr>
        <p:cNvPr id="1" name=""/>
        <p:cNvGrpSpPr/>
        <p:nvPr/>
      </p:nvGrpSpPr>
      <p:grpSpPr>
        <a:xfrm>
          <a:off x="0" y="0"/>
          <a:ext cx="0" cy="0"/>
          <a:chOff x="0" y="0"/>
          <a:chExt cx="0" cy="0"/>
        </a:xfrm>
      </p:grpSpPr>
      <p:grpSp>
        <p:nvGrpSpPr>
          <p:cNvPr name="Group 2" id="2"/>
          <p:cNvGrpSpPr/>
          <p:nvPr/>
        </p:nvGrpSpPr>
        <p:grpSpPr>
          <a:xfrm rot="0">
            <a:off x="0" y="0"/>
            <a:ext cx="977412" cy="977412"/>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DDD0BC"/>
            </a:solidFill>
          </p:spPr>
        </p:sp>
      </p:grpSp>
      <p:grpSp>
        <p:nvGrpSpPr>
          <p:cNvPr name="Group 4" id="4"/>
          <p:cNvGrpSpPr/>
          <p:nvPr/>
        </p:nvGrpSpPr>
        <p:grpSpPr>
          <a:xfrm rot="0">
            <a:off x="10047993" y="6514946"/>
            <a:ext cx="8240007" cy="3772054"/>
            <a:chOff x="0" y="0"/>
            <a:chExt cx="10986676" cy="5029406"/>
          </a:xfrm>
        </p:grpSpPr>
        <p:pic>
          <p:nvPicPr>
            <p:cNvPr name="Picture 5" id="5"/>
            <p:cNvPicPr>
              <a:picLocks noChangeAspect="true"/>
            </p:cNvPicPr>
            <p:nvPr/>
          </p:nvPicPr>
          <p:blipFill>
            <a:blip r:embed="rId2"/>
            <a:srcRect l="0" t="25810" r="0" b="5351"/>
            <a:stretch>
              <a:fillRect/>
            </a:stretch>
          </p:blipFill>
          <p:spPr>
            <a:xfrm flipH="false" flipV="false">
              <a:off x="0" y="0"/>
              <a:ext cx="10986676" cy="5029406"/>
            </a:xfrm>
            <a:prstGeom prst="rect">
              <a:avLst/>
            </a:prstGeom>
          </p:spPr>
        </p:pic>
      </p:grpSp>
      <p:grpSp>
        <p:nvGrpSpPr>
          <p:cNvPr name="Group 6" id="6"/>
          <p:cNvGrpSpPr/>
          <p:nvPr/>
        </p:nvGrpSpPr>
        <p:grpSpPr>
          <a:xfrm rot="0">
            <a:off x="1807986" y="6514946"/>
            <a:ext cx="8240007" cy="3772054"/>
            <a:chOff x="0" y="0"/>
            <a:chExt cx="10986676" cy="5029406"/>
          </a:xfrm>
        </p:grpSpPr>
        <p:pic>
          <p:nvPicPr>
            <p:cNvPr name="Picture 7" id="7"/>
            <p:cNvPicPr>
              <a:picLocks noChangeAspect="true"/>
            </p:cNvPicPr>
            <p:nvPr/>
          </p:nvPicPr>
          <p:blipFill>
            <a:blip r:embed="rId3"/>
            <a:srcRect l="0" t="3954" r="0" b="3954"/>
            <a:stretch>
              <a:fillRect/>
            </a:stretch>
          </p:blipFill>
          <p:spPr>
            <a:xfrm flipH="false" flipV="false">
              <a:off x="0" y="0"/>
              <a:ext cx="10986676" cy="5029406"/>
            </a:xfrm>
            <a:prstGeom prst="rect">
              <a:avLst/>
            </a:prstGeom>
          </p:spPr>
        </p:pic>
      </p:grpSp>
      <p:sp>
        <p:nvSpPr>
          <p:cNvPr name="TextBox 8" id="8"/>
          <p:cNvSpPr txBox="true"/>
          <p:nvPr/>
        </p:nvSpPr>
        <p:spPr>
          <a:xfrm rot="0">
            <a:off x="293081" y="1702005"/>
            <a:ext cx="17994919" cy="4167886"/>
          </a:xfrm>
          <a:prstGeom prst="rect">
            <a:avLst/>
          </a:prstGeom>
        </p:spPr>
        <p:txBody>
          <a:bodyPr anchor="t" rtlCol="false" tIns="0" lIns="0" bIns="0" rIns="0">
            <a:spAutoFit/>
          </a:bodyPr>
          <a:lstStyle/>
          <a:p>
            <a:pPr algn="ctr">
              <a:lnSpc>
                <a:spcPts val="3373"/>
              </a:lnSpc>
            </a:pPr>
            <a:r>
              <a:rPr lang="en-US" sz="2409">
                <a:solidFill>
                  <a:srgbClr val="000000"/>
                </a:solidFill>
                <a:latin typeface="Open Sans"/>
              </a:rPr>
              <a:t>We experimented with three different types of models: Logistic Regression, Random Forest, and Gradient Boosting Machine (GBM). For each model, we performed hyperparameter tuning using grid search to optimize model performance.</a:t>
            </a:r>
          </a:p>
          <a:p>
            <a:pPr algn="ctr">
              <a:lnSpc>
                <a:spcPts val="3373"/>
              </a:lnSpc>
            </a:pPr>
          </a:p>
          <a:p>
            <a:pPr algn="ctr">
              <a:lnSpc>
                <a:spcPts val="3373"/>
              </a:lnSpc>
            </a:pPr>
            <a:r>
              <a:rPr lang="en-US" sz="2409">
                <a:solidFill>
                  <a:srgbClr val="000000"/>
                </a:solidFill>
                <a:latin typeface="Open Sans"/>
              </a:rPr>
              <a:t>The logistic regression model provided a solid baseline, achieving an accuracy of approximately 78% on the test set. However, it exhibited signs of bias towards predicting individuals who are less likely to get vaccinated, which could lead to higher false negative rates.</a:t>
            </a:r>
          </a:p>
          <a:p>
            <a:pPr algn="ctr">
              <a:lnSpc>
                <a:spcPts val="3373"/>
              </a:lnSpc>
            </a:pPr>
          </a:p>
          <a:p>
            <a:pPr algn="ctr">
              <a:lnSpc>
                <a:spcPts val="3373"/>
              </a:lnSpc>
              <a:spcBef>
                <a:spcPct val="0"/>
              </a:spcBef>
            </a:pPr>
            <a:r>
              <a:rPr lang="en-US" sz="2409">
                <a:solidFill>
                  <a:srgbClr val="000000"/>
                </a:solidFill>
                <a:latin typeface="Open Sans"/>
              </a:rPr>
              <a:t>Next, we explored ensemble methods like Random Forest and GBM. Random Forest improved upon the logistic regression model, achieving a test accuracy of approximately 78% after hyperparameter tuning. However, it still suffered from some overfitting.</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FFC"/>
        </a:solidFill>
      </p:bgPr>
    </p:bg>
    <p:spTree>
      <p:nvGrpSpPr>
        <p:cNvPr id="1" name=""/>
        <p:cNvGrpSpPr/>
        <p:nvPr/>
      </p:nvGrpSpPr>
      <p:grpSpPr>
        <a:xfrm>
          <a:off x="0" y="0"/>
          <a:ext cx="0" cy="0"/>
          <a:chOff x="0" y="0"/>
          <a:chExt cx="0" cy="0"/>
        </a:xfrm>
      </p:grpSpPr>
      <p:grpSp>
        <p:nvGrpSpPr>
          <p:cNvPr name="Group 2" id="2"/>
          <p:cNvGrpSpPr/>
          <p:nvPr/>
        </p:nvGrpSpPr>
        <p:grpSpPr>
          <a:xfrm rot="0">
            <a:off x="0" y="0"/>
            <a:ext cx="977412" cy="977412"/>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DDD0BC"/>
            </a:solidFill>
          </p:spPr>
        </p:sp>
      </p:grpSp>
      <p:grpSp>
        <p:nvGrpSpPr>
          <p:cNvPr name="Group 4" id="4"/>
          <p:cNvGrpSpPr/>
          <p:nvPr/>
        </p:nvGrpSpPr>
        <p:grpSpPr>
          <a:xfrm rot="0">
            <a:off x="10047993" y="6514946"/>
            <a:ext cx="8240007" cy="3772054"/>
            <a:chOff x="0" y="0"/>
            <a:chExt cx="10986676" cy="5029406"/>
          </a:xfrm>
        </p:grpSpPr>
        <p:pic>
          <p:nvPicPr>
            <p:cNvPr name="Picture 5" id="5"/>
            <p:cNvPicPr>
              <a:picLocks noChangeAspect="true"/>
            </p:cNvPicPr>
            <p:nvPr/>
          </p:nvPicPr>
          <p:blipFill>
            <a:blip r:embed="rId2"/>
            <a:srcRect l="0" t="25810" r="0" b="5351"/>
            <a:stretch>
              <a:fillRect/>
            </a:stretch>
          </p:blipFill>
          <p:spPr>
            <a:xfrm flipH="false" flipV="false">
              <a:off x="0" y="0"/>
              <a:ext cx="10986676" cy="5029406"/>
            </a:xfrm>
            <a:prstGeom prst="rect">
              <a:avLst/>
            </a:prstGeom>
          </p:spPr>
        </p:pic>
      </p:grpSp>
      <p:grpSp>
        <p:nvGrpSpPr>
          <p:cNvPr name="Group 6" id="6"/>
          <p:cNvGrpSpPr/>
          <p:nvPr/>
        </p:nvGrpSpPr>
        <p:grpSpPr>
          <a:xfrm rot="0">
            <a:off x="1807986" y="6514946"/>
            <a:ext cx="8240007" cy="3772054"/>
            <a:chOff x="0" y="0"/>
            <a:chExt cx="10986676" cy="5029406"/>
          </a:xfrm>
        </p:grpSpPr>
        <p:pic>
          <p:nvPicPr>
            <p:cNvPr name="Picture 7" id="7"/>
            <p:cNvPicPr>
              <a:picLocks noChangeAspect="true"/>
            </p:cNvPicPr>
            <p:nvPr/>
          </p:nvPicPr>
          <p:blipFill>
            <a:blip r:embed="rId3"/>
            <a:srcRect l="0" t="3954" r="0" b="3954"/>
            <a:stretch>
              <a:fillRect/>
            </a:stretch>
          </p:blipFill>
          <p:spPr>
            <a:xfrm flipH="false" flipV="false">
              <a:off x="0" y="0"/>
              <a:ext cx="10986676" cy="5029406"/>
            </a:xfrm>
            <a:prstGeom prst="rect">
              <a:avLst/>
            </a:prstGeom>
          </p:spPr>
        </p:pic>
      </p:grpSp>
      <p:sp>
        <p:nvSpPr>
          <p:cNvPr name="TextBox 8" id="8"/>
          <p:cNvSpPr txBox="true"/>
          <p:nvPr/>
        </p:nvSpPr>
        <p:spPr>
          <a:xfrm rot="0">
            <a:off x="0" y="1611174"/>
            <a:ext cx="18288000" cy="2491486"/>
          </a:xfrm>
          <a:prstGeom prst="rect">
            <a:avLst/>
          </a:prstGeom>
        </p:spPr>
        <p:txBody>
          <a:bodyPr anchor="t" rtlCol="false" tIns="0" lIns="0" bIns="0" rIns="0">
            <a:spAutoFit/>
          </a:bodyPr>
          <a:lstStyle/>
          <a:p>
            <a:pPr algn="ctr">
              <a:lnSpc>
                <a:spcPts val="3373"/>
              </a:lnSpc>
            </a:pPr>
            <a:r>
              <a:rPr lang="en-US" sz="2409">
                <a:solidFill>
                  <a:srgbClr val="000000"/>
                </a:solidFill>
                <a:latin typeface="Open Sans"/>
              </a:rPr>
              <a:t>To address overfitting, we employed Gradient Boosting Machine (GBM). The GBM model demonstrated improved generalization performance, with training and testing accuracies converging closer together. It achieved a test accuracy of approximately 79%, along with good precision, recall, and F1 score metrics.</a:t>
            </a:r>
          </a:p>
          <a:p>
            <a:pPr algn="ctr">
              <a:lnSpc>
                <a:spcPts val="3373"/>
              </a:lnSpc>
            </a:pPr>
          </a:p>
          <a:p>
            <a:pPr algn="ctr">
              <a:lnSpc>
                <a:spcPts val="3373"/>
              </a:lnSpc>
              <a:spcBef>
                <a:spcPct val="0"/>
              </a:spcBef>
            </a:pPr>
            <a:r>
              <a:rPr lang="en-US" sz="2409">
                <a:solidFill>
                  <a:srgbClr val="000000"/>
                </a:solidFill>
                <a:latin typeface="Open Sans"/>
              </a:rPr>
              <a:t>In conclusion, the GBM model is the most suitable model for predicting seasonal flu vaccine uptake and providing valuable insights for healthcare practitioners and policymakers.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FFC"/>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5396323"/>
            <a:chOff x="0" y="0"/>
            <a:chExt cx="24384000" cy="7195097"/>
          </a:xfrm>
        </p:grpSpPr>
        <p:pic>
          <p:nvPicPr>
            <p:cNvPr name="Picture 3" id="3"/>
            <p:cNvPicPr>
              <a:picLocks noChangeAspect="true"/>
            </p:cNvPicPr>
            <p:nvPr/>
          </p:nvPicPr>
          <p:blipFill>
            <a:blip r:embed="rId2"/>
            <a:srcRect l="0" t="25420" r="0" b="30291"/>
            <a:stretch>
              <a:fillRect/>
            </a:stretch>
          </p:blipFill>
          <p:spPr>
            <a:xfrm flipH="false" flipV="false">
              <a:off x="0" y="0"/>
              <a:ext cx="24384000" cy="7195097"/>
            </a:xfrm>
            <a:prstGeom prst="rect">
              <a:avLst/>
            </a:prstGeom>
          </p:spPr>
        </p:pic>
      </p:grpSp>
      <p:grpSp>
        <p:nvGrpSpPr>
          <p:cNvPr name="Group 4" id="4"/>
          <p:cNvGrpSpPr/>
          <p:nvPr/>
        </p:nvGrpSpPr>
        <p:grpSpPr>
          <a:xfrm rot="0">
            <a:off x="0" y="0"/>
            <a:ext cx="977412" cy="977412"/>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DDD0BC"/>
            </a:solidFill>
          </p:spPr>
        </p:sp>
      </p:grpSp>
      <p:sp>
        <p:nvSpPr>
          <p:cNvPr name="TextBox 6" id="6"/>
          <p:cNvSpPr txBox="true"/>
          <p:nvPr/>
        </p:nvSpPr>
        <p:spPr>
          <a:xfrm rot="0">
            <a:off x="4085989" y="6655054"/>
            <a:ext cx="8651939" cy="1019176"/>
          </a:xfrm>
          <a:prstGeom prst="rect">
            <a:avLst/>
          </a:prstGeom>
        </p:spPr>
        <p:txBody>
          <a:bodyPr anchor="t" rtlCol="false" tIns="0" lIns="0" bIns="0" rIns="0">
            <a:spAutoFit/>
          </a:bodyPr>
          <a:lstStyle/>
          <a:p>
            <a:pPr algn="ctr">
              <a:lnSpc>
                <a:spcPts val="8399"/>
              </a:lnSpc>
              <a:spcBef>
                <a:spcPct val="0"/>
              </a:spcBef>
            </a:pPr>
            <a:r>
              <a:rPr lang="en-US" sz="5999">
                <a:solidFill>
                  <a:srgbClr val="171616"/>
                </a:solidFill>
                <a:latin typeface="Raleway Bold"/>
              </a:rPr>
              <a:t>Recommendation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FFC"/>
        </a:solidFill>
      </p:bgPr>
    </p:bg>
    <p:spTree>
      <p:nvGrpSpPr>
        <p:cNvPr id="1" name=""/>
        <p:cNvGrpSpPr/>
        <p:nvPr/>
      </p:nvGrpSpPr>
      <p:grpSpPr>
        <a:xfrm>
          <a:off x="0" y="0"/>
          <a:ext cx="0" cy="0"/>
          <a:chOff x="0" y="0"/>
          <a:chExt cx="0" cy="0"/>
        </a:xfrm>
      </p:grpSpPr>
      <p:grpSp>
        <p:nvGrpSpPr>
          <p:cNvPr name="Group 2" id="2"/>
          <p:cNvGrpSpPr/>
          <p:nvPr/>
        </p:nvGrpSpPr>
        <p:grpSpPr>
          <a:xfrm rot="0">
            <a:off x="0" y="0"/>
            <a:ext cx="977412" cy="977412"/>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DDD0BC"/>
            </a:solidFill>
          </p:spPr>
        </p:sp>
      </p:grpSp>
      <p:grpSp>
        <p:nvGrpSpPr>
          <p:cNvPr name="Group 4" id="4"/>
          <p:cNvGrpSpPr/>
          <p:nvPr/>
        </p:nvGrpSpPr>
        <p:grpSpPr>
          <a:xfrm rot="0">
            <a:off x="13141226" y="0"/>
            <a:ext cx="5146774" cy="10287000"/>
            <a:chOff x="0" y="0"/>
            <a:chExt cx="6862365" cy="13716000"/>
          </a:xfrm>
        </p:grpSpPr>
        <p:pic>
          <p:nvPicPr>
            <p:cNvPr name="Picture 5" id="5"/>
            <p:cNvPicPr>
              <a:picLocks noChangeAspect="true"/>
            </p:cNvPicPr>
            <p:nvPr/>
          </p:nvPicPr>
          <p:blipFill>
            <a:blip r:embed="rId2"/>
            <a:srcRect l="23998" t="0" r="906" b="0"/>
            <a:stretch>
              <a:fillRect/>
            </a:stretch>
          </p:blipFill>
          <p:spPr>
            <a:xfrm flipH="false" flipV="false">
              <a:off x="0" y="0"/>
              <a:ext cx="6862365" cy="13716000"/>
            </a:xfrm>
            <a:prstGeom prst="rect">
              <a:avLst/>
            </a:prstGeom>
          </p:spPr>
        </p:pic>
      </p:grpSp>
      <p:sp>
        <p:nvSpPr>
          <p:cNvPr name="TextBox 6" id="6"/>
          <p:cNvSpPr txBox="true"/>
          <p:nvPr/>
        </p:nvSpPr>
        <p:spPr>
          <a:xfrm rot="0">
            <a:off x="0" y="1800537"/>
            <a:ext cx="12556930" cy="815086"/>
          </a:xfrm>
          <a:prstGeom prst="rect">
            <a:avLst/>
          </a:prstGeom>
        </p:spPr>
        <p:txBody>
          <a:bodyPr anchor="t" rtlCol="false" tIns="0" lIns="0" bIns="0" rIns="0">
            <a:spAutoFit/>
          </a:bodyPr>
          <a:lstStyle/>
          <a:p>
            <a:pPr algn="ctr" marL="520318" indent="-260159" lvl="1">
              <a:lnSpc>
                <a:spcPts val="3373"/>
              </a:lnSpc>
              <a:buFont typeface="Arial"/>
              <a:buChar char="•"/>
            </a:pPr>
            <a:r>
              <a:rPr lang="en-US" sz="2409">
                <a:solidFill>
                  <a:srgbClr val="000000"/>
                </a:solidFill>
                <a:latin typeface="Open Sans"/>
              </a:rPr>
              <a:t>Implement educational initiatives to raise awareness about the need of flu vaccination</a:t>
            </a:r>
          </a:p>
        </p:txBody>
      </p:sp>
      <p:sp>
        <p:nvSpPr>
          <p:cNvPr name="TextBox 7" id="7"/>
          <p:cNvSpPr txBox="true"/>
          <p:nvPr/>
        </p:nvSpPr>
        <p:spPr>
          <a:xfrm rot="0">
            <a:off x="0" y="2891848"/>
            <a:ext cx="13141226" cy="815086"/>
          </a:xfrm>
          <a:prstGeom prst="rect">
            <a:avLst/>
          </a:prstGeom>
        </p:spPr>
        <p:txBody>
          <a:bodyPr anchor="t" rtlCol="false" tIns="0" lIns="0" bIns="0" rIns="0">
            <a:spAutoFit/>
          </a:bodyPr>
          <a:lstStyle/>
          <a:p>
            <a:pPr algn="ctr" marL="520318" indent="-260159" lvl="1">
              <a:lnSpc>
                <a:spcPts val="3373"/>
              </a:lnSpc>
              <a:buFont typeface="Arial"/>
              <a:buChar char="•"/>
            </a:pPr>
            <a:r>
              <a:rPr lang="en-US" sz="2409">
                <a:solidFill>
                  <a:srgbClr val="000000"/>
                </a:solidFill>
                <a:latin typeface="Open Sans"/>
              </a:rPr>
              <a:t>Encourage healthcare providers to offer flu vaccinations to their patients, especially those with chronic medical conditions</a:t>
            </a:r>
          </a:p>
        </p:txBody>
      </p:sp>
      <p:sp>
        <p:nvSpPr>
          <p:cNvPr name="TextBox 8" id="8"/>
          <p:cNvSpPr txBox="true"/>
          <p:nvPr/>
        </p:nvSpPr>
        <p:spPr>
          <a:xfrm rot="0">
            <a:off x="0" y="3984683"/>
            <a:ext cx="9144000" cy="395986"/>
          </a:xfrm>
          <a:prstGeom prst="rect">
            <a:avLst/>
          </a:prstGeom>
        </p:spPr>
        <p:txBody>
          <a:bodyPr anchor="t" rtlCol="false" tIns="0" lIns="0" bIns="0" rIns="0">
            <a:spAutoFit/>
          </a:bodyPr>
          <a:lstStyle/>
          <a:p>
            <a:pPr algn="ctr" marL="520318" indent="-260159" lvl="1">
              <a:lnSpc>
                <a:spcPts val="3373"/>
              </a:lnSpc>
              <a:buFont typeface="Arial"/>
              <a:buChar char="•"/>
            </a:pPr>
            <a:r>
              <a:rPr lang="en-US" sz="2409">
                <a:solidFill>
                  <a:srgbClr val="000000"/>
                </a:solidFill>
                <a:latin typeface="Open Sans"/>
              </a:rPr>
              <a:t>Develop tailored approaches to boost vaccine uptake</a:t>
            </a:r>
          </a:p>
        </p:txBody>
      </p:sp>
      <p:sp>
        <p:nvSpPr>
          <p:cNvPr name="TextBox 9" id="9"/>
          <p:cNvSpPr txBox="true"/>
          <p:nvPr/>
        </p:nvSpPr>
        <p:spPr>
          <a:xfrm rot="0">
            <a:off x="0" y="5077518"/>
            <a:ext cx="13044299" cy="1234186"/>
          </a:xfrm>
          <a:prstGeom prst="rect">
            <a:avLst/>
          </a:prstGeom>
        </p:spPr>
        <p:txBody>
          <a:bodyPr anchor="t" rtlCol="false" tIns="0" lIns="0" bIns="0" rIns="0">
            <a:spAutoFit/>
          </a:bodyPr>
          <a:lstStyle/>
          <a:p>
            <a:pPr algn="ctr" marL="520318" indent="-260159" lvl="1">
              <a:lnSpc>
                <a:spcPts val="3373"/>
              </a:lnSpc>
              <a:buFont typeface="Arial"/>
              <a:buChar char="•"/>
            </a:pPr>
            <a:r>
              <a:rPr lang="en-US" sz="2409">
                <a:solidFill>
                  <a:srgbClr val="000000"/>
                </a:solidFill>
                <a:latin typeface="Open Sans"/>
              </a:rPr>
              <a:t>Encourage collaboration among public health authorities, healthcare providers, community organizations, and other stakeholders to execute comprehensive immunization strategies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FFC"/>
        </a:solidFill>
      </p:bgPr>
    </p:bg>
    <p:spTree>
      <p:nvGrpSpPr>
        <p:cNvPr id="1" name=""/>
        <p:cNvGrpSpPr/>
        <p:nvPr/>
      </p:nvGrpSpPr>
      <p:grpSpPr>
        <a:xfrm>
          <a:off x="0" y="0"/>
          <a:ext cx="0" cy="0"/>
          <a:chOff x="0" y="0"/>
          <a:chExt cx="0" cy="0"/>
        </a:xfrm>
      </p:grpSpPr>
      <p:grpSp>
        <p:nvGrpSpPr>
          <p:cNvPr name="Group 2" id="2"/>
          <p:cNvGrpSpPr/>
          <p:nvPr/>
        </p:nvGrpSpPr>
        <p:grpSpPr>
          <a:xfrm rot="0">
            <a:off x="0" y="0"/>
            <a:ext cx="977412" cy="977412"/>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DDD0BC"/>
            </a:solidFill>
          </p:spPr>
        </p:sp>
      </p:grpSp>
      <p:grpSp>
        <p:nvGrpSpPr>
          <p:cNvPr name="Group 4" id="4"/>
          <p:cNvGrpSpPr/>
          <p:nvPr/>
        </p:nvGrpSpPr>
        <p:grpSpPr>
          <a:xfrm rot="0">
            <a:off x="9144000" y="0"/>
            <a:ext cx="9144000" cy="10287000"/>
            <a:chOff x="0" y="0"/>
            <a:chExt cx="12192000" cy="13716000"/>
          </a:xfrm>
        </p:grpSpPr>
        <p:pic>
          <p:nvPicPr>
            <p:cNvPr name="Picture 5" id="5"/>
            <p:cNvPicPr>
              <a:picLocks noChangeAspect="true"/>
            </p:cNvPicPr>
            <p:nvPr/>
          </p:nvPicPr>
          <p:blipFill>
            <a:blip r:embed="rId2"/>
            <a:srcRect l="20370" t="0" r="20370" b="0"/>
            <a:stretch>
              <a:fillRect/>
            </a:stretch>
          </p:blipFill>
          <p:spPr>
            <a:xfrm flipH="false" flipV="false">
              <a:off x="0" y="0"/>
              <a:ext cx="12192000" cy="13716000"/>
            </a:xfrm>
            <a:prstGeom prst="rect">
              <a:avLst/>
            </a:prstGeom>
          </p:spPr>
        </p:pic>
      </p:grpSp>
      <p:grpSp>
        <p:nvGrpSpPr>
          <p:cNvPr name="Group 6" id="6"/>
          <p:cNvGrpSpPr/>
          <p:nvPr/>
        </p:nvGrpSpPr>
        <p:grpSpPr>
          <a:xfrm rot="0">
            <a:off x="1724524" y="4271885"/>
            <a:ext cx="262733" cy="262733"/>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DD0BC"/>
            </a:solidFill>
          </p:spPr>
        </p:sp>
      </p:grpSp>
      <p:sp>
        <p:nvSpPr>
          <p:cNvPr name="TextBox 8" id="8"/>
          <p:cNvSpPr txBox="true"/>
          <p:nvPr/>
        </p:nvSpPr>
        <p:spPr>
          <a:xfrm rot="0">
            <a:off x="1724524" y="2418446"/>
            <a:ext cx="7419476" cy="1019176"/>
          </a:xfrm>
          <a:prstGeom prst="rect">
            <a:avLst/>
          </a:prstGeom>
        </p:spPr>
        <p:txBody>
          <a:bodyPr anchor="t" rtlCol="false" tIns="0" lIns="0" bIns="0" rIns="0">
            <a:spAutoFit/>
          </a:bodyPr>
          <a:lstStyle/>
          <a:p>
            <a:pPr>
              <a:lnSpc>
                <a:spcPts val="8399"/>
              </a:lnSpc>
              <a:spcBef>
                <a:spcPct val="0"/>
              </a:spcBef>
            </a:pPr>
            <a:r>
              <a:rPr lang="en-US" sz="5999">
                <a:solidFill>
                  <a:srgbClr val="171616"/>
                </a:solidFill>
                <a:latin typeface="Raleway"/>
              </a:rPr>
              <a:t>Table Of Content</a:t>
            </a:r>
          </a:p>
        </p:txBody>
      </p:sp>
      <p:sp>
        <p:nvSpPr>
          <p:cNvPr name="TextBox 9" id="9"/>
          <p:cNvSpPr txBox="true"/>
          <p:nvPr/>
        </p:nvSpPr>
        <p:spPr>
          <a:xfrm rot="0">
            <a:off x="2387649" y="4186081"/>
            <a:ext cx="6161422" cy="396241"/>
          </a:xfrm>
          <a:prstGeom prst="rect">
            <a:avLst/>
          </a:prstGeom>
        </p:spPr>
        <p:txBody>
          <a:bodyPr anchor="t" rtlCol="false" tIns="0" lIns="0" bIns="0" rIns="0">
            <a:spAutoFit/>
          </a:bodyPr>
          <a:lstStyle/>
          <a:p>
            <a:pPr>
              <a:lnSpc>
                <a:spcPts val="3359"/>
              </a:lnSpc>
              <a:spcBef>
                <a:spcPct val="0"/>
              </a:spcBef>
            </a:pPr>
            <a:r>
              <a:rPr lang="en-US" sz="2399">
                <a:solidFill>
                  <a:srgbClr val="171616"/>
                </a:solidFill>
                <a:latin typeface="Open Sans Bold"/>
              </a:rPr>
              <a:t>Business Problem</a:t>
            </a:r>
          </a:p>
        </p:txBody>
      </p:sp>
      <p:grpSp>
        <p:nvGrpSpPr>
          <p:cNvPr name="Group 10" id="10"/>
          <p:cNvGrpSpPr/>
          <p:nvPr/>
        </p:nvGrpSpPr>
        <p:grpSpPr>
          <a:xfrm rot="0">
            <a:off x="1724524" y="5329196"/>
            <a:ext cx="262733" cy="262733"/>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DD0BC"/>
            </a:solidFill>
          </p:spPr>
        </p:sp>
      </p:grpSp>
      <p:sp>
        <p:nvSpPr>
          <p:cNvPr name="TextBox 12" id="12"/>
          <p:cNvSpPr txBox="true"/>
          <p:nvPr/>
        </p:nvSpPr>
        <p:spPr>
          <a:xfrm rot="0">
            <a:off x="2387649" y="5243392"/>
            <a:ext cx="6161422" cy="396241"/>
          </a:xfrm>
          <a:prstGeom prst="rect">
            <a:avLst/>
          </a:prstGeom>
        </p:spPr>
        <p:txBody>
          <a:bodyPr anchor="t" rtlCol="false" tIns="0" lIns="0" bIns="0" rIns="0">
            <a:spAutoFit/>
          </a:bodyPr>
          <a:lstStyle/>
          <a:p>
            <a:pPr>
              <a:lnSpc>
                <a:spcPts val="3359"/>
              </a:lnSpc>
              <a:spcBef>
                <a:spcPct val="0"/>
              </a:spcBef>
            </a:pPr>
            <a:r>
              <a:rPr lang="en-US" sz="2399">
                <a:solidFill>
                  <a:srgbClr val="171616"/>
                </a:solidFill>
                <a:latin typeface="Open Sans Bold"/>
              </a:rPr>
              <a:t>Patterns and Findings</a:t>
            </a:r>
          </a:p>
        </p:txBody>
      </p:sp>
      <p:grpSp>
        <p:nvGrpSpPr>
          <p:cNvPr name="Group 13" id="13"/>
          <p:cNvGrpSpPr/>
          <p:nvPr/>
        </p:nvGrpSpPr>
        <p:grpSpPr>
          <a:xfrm rot="0">
            <a:off x="1724524" y="6386507"/>
            <a:ext cx="262733" cy="262733"/>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DD0BC"/>
            </a:solidFill>
          </p:spPr>
        </p:sp>
      </p:grpSp>
      <p:sp>
        <p:nvSpPr>
          <p:cNvPr name="TextBox 15" id="15"/>
          <p:cNvSpPr txBox="true"/>
          <p:nvPr/>
        </p:nvSpPr>
        <p:spPr>
          <a:xfrm rot="0">
            <a:off x="2387649" y="6300703"/>
            <a:ext cx="6161422" cy="396241"/>
          </a:xfrm>
          <a:prstGeom prst="rect">
            <a:avLst/>
          </a:prstGeom>
        </p:spPr>
        <p:txBody>
          <a:bodyPr anchor="t" rtlCol="false" tIns="0" lIns="0" bIns="0" rIns="0">
            <a:spAutoFit/>
          </a:bodyPr>
          <a:lstStyle/>
          <a:p>
            <a:pPr>
              <a:lnSpc>
                <a:spcPts val="3359"/>
              </a:lnSpc>
              <a:spcBef>
                <a:spcPct val="0"/>
              </a:spcBef>
            </a:pPr>
            <a:r>
              <a:rPr lang="en-US" sz="2399">
                <a:solidFill>
                  <a:srgbClr val="171616"/>
                </a:solidFill>
                <a:latin typeface="Open Sans Bold"/>
              </a:rPr>
              <a:t>Modelling</a:t>
            </a:r>
          </a:p>
        </p:txBody>
      </p:sp>
      <p:grpSp>
        <p:nvGrpSpPr>
          <p:cNvPr name="Group 16" id="16"/>
          <p:cNvGrpSpPr/>
          <p:nvPr/>
        </p:nvGrpSpPr>
        <p:grpSpPr>
          <a:xfrm rot="0">
            <a:off x="1724524" y="7443817"/>
            <a:ext cx="262733" cy="262733"/>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DD0BC"/>
            </a:solidFill>
          </p:spPr>
        </p:sp>
      </p:grpSp>
      <p:sp>
        <p:nvSpPr>
          <p:cNvPr name="TextBox 18" id="18"/>
          <p:cNvSpPr txBox="true"/>
          <p:nvPr/>
        </p:nvSpPr>
        <p:spPr>
          <a:xfrm rot="0">
            <a:off x="2387649" y="7358013"/>
            <a:ext cx="6161422" cy="396241"/>
          </a:xfrm>
          <a:prstGeom prst="rect">
            <a:avLst/>
          </a:prstGeom>
        </p:spPr>
        <p:txBody>
          <a:bodyPr anchor="t" rtlCol="false" tIns="0" lIns="0" bIns="0" rIns="0">
            <a:spAutoFit/>
          </a:bodyPr>
          <a:lstStyle/>
          <a:p>
            <a:pPr>
              <a:lnSpc>
                <a:spcPts val="3359"/>
              </a:lnSpc>
              <a:spcBef>
                <a:spcPct val="0"/>
              </a:spcBef>
            </a:pPr>
            <a:r>
              <a:rPr lang="en-US" sz="2399">
                <a:solidFill>
                  <a:srgbClr val="171616"/>
                </a:solidFill>
                <a:latin typeface="Open Sans Bold"/>
              </a:rPr>
              <a:t>Conclusion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FFC"/>
        </a:solidFill>
      </p:bgPr>
    </p:bg>
    <p:spTree>
      <p:nvGrpSpPr>
        <p:cNvPr id="1" name=""/>
        <p:cNvGrpSpPr/>
        <p:nvPr/>
      </p:nvGrpSpPr>
      <p:grpSpPr>
        <a:xfrm>
          <a:off x="0" y="0"/>
          <a:ext cx="0" cy="0"/>
          <a:chOff x="0" y="0"/>
          <a:chExt cx="0" cy="0"/>
        </a:xfrm>
      </p:grpSpPr>
      <p:grpSp>
        <p:nvGrpSpPr>
          <p:cNvPr name="Group 2" id="2"/>
          <p:cNvGrpSpPr/>
          <p:nvPr/>
        </p:nvGrpSpPr>
        <p:grpSpPr>
          <a:xfrm rot="0">
            <a:off x="0" y="0"/>
            <a:ext cx="977412" cy="977412"/>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DDD0BC"/>
            </a:solidFill>
          </p:spPr>
        </p:sp>
      </p:grpSp>
      <p:sp>
        <p:nvSpPr>
          <p:cNvPr name="TextBox 4" id="4"/>
          <p:cNvSpPr txBox="true"/>
          <p:nvPr/>
        </p:nvSpPr>
        <p:spPr>
          <a:xfrm rot="0">
            <a:off x="431550" y="9229725"/>
            <a:ext cx="545862" cy="540385"/>
          </a:xfrm>
          <a:prstGeom prst="rect">
            <a:avLst/>
          </a:prstGeom>
        </p:spPr>
        <p:txBody>
          <a:bodyPr anchor="t" rtlCol="false" tIns="0" lIns="0" bIns="0" rIns="0">
            <a:spAutoFit/>
          </a:bodyPr>
          <a:lstStyle/>
          <a:p>
            <a:pPr algn="r">
              <a:lnSpc>
                <a:spcPts val="2239"/>
              </a:lnSpc>
            </a:pPr>
            <a:r>
              <a:rPr lang="en-US" sz="1599">
                <a:solidFill>
                  <a:srgbClr val="171616"/>
                </a:solidFill>
                <a:latin typeface="Open Sans"/>
              </a:rPr>
              <a:t>20</a:t>
            </a:r>
          </a:p>
          <a:p>
            <a:pPr algn="r">
              <a:lnSpc>
                <a:spcPts val="2239"/>
              </a:lnSpc>
              <a:spcBef>
                <a:spcPct val="0"/>
              </a:spcBef>
            </a:pPr>
            <a:r>
              <a:rPr lang="en-US" sz="1599">
                <a:solidFill>
                  <a:srgbClr val="171616"/>
                </a:solidFill>
                <a:latin typeface="Open Sans"/>
              </a:rPr>
              <a:t>22</a:t>
            </a:r>
          </a:p>
        </p:txBody>
      </p:sp>
      <p:grpSp>
        <p:nvGrpSpPr>
          <p:cNvPr name="Group 5" id="5"/>
          <p:cNvGrpSpPr/>
          <p:nvPr/>
        </p:nvGrpSpPr>
        <p:grpSpPr>
          <a:xfrm rot="0">
            <a:off x="0" y="1820023"/>
            <a:ext cx="18288000" cy="6646955"/>
            <a:chOff x="0" y="0"/>
            <a:chExt cx="24384000" cy="8862607"/>
          </a:xfrm>
        </p:grpSpPr>
        <p:pic>
          <p:nvPicPr>
            <p:cNvPr name="Picture 6" id="6"/>
            <p:cNvPicPr>
              <a:picLocks noChangeAspect="true"/>
            </p:cNvPicPr>
            <p:nvPr/>
          </p:nvPicPr>
          <p:blipFill>
            <a:blip r:embed="rId2"/>
            <a:srcRect l="0" t="15548" r="0" b="15548"/>
            <a:stretch>
              <a:fillRect/>
            </a:stretch>
          </p:blipFill>
          <p:spPr>
            <a:xfrm flipH="false" flipV="false">
              <a:off x="0" y="0"/>
              <a:ext cx="24384000" cy="8862607"/>
            </a:xfrm>
            <a:prstGeom prst="rect">
              <a:avLst/>
            </a:prstGeom>
          </p:spPr>
        </p:pic>
      </p:grpSp>
      <p:grpSp>
        <p:nvGrpSpPr>
          <p:cNvPr name="Group 7" id="7"/>
          <p:cNvGrpSpPr/>
          <p:nvPr/>
        </p:nvGrpSpPr>
        <p:grpSpPr>
          <a:xfrm rot="0">
            <a:off x="2178483" y="3316985"/>
            <a:ext cx="13931034" cy="3653030"/>
            <a:chOff x="0" y="0"/>
            <a:chExt cx="7826849" cy="2052375"/>
          </a:xfrm>
        </p:grpSpPr>
        <p:sp>
          <p:nvSpPr>
            <p:cNvPr name="Freeform 8" id="8"/>
            <p:cNvSpPr/>
            <p:nvPr/>
          </p:nvSpPr>
          <p:spPr>
            <a:xfrm flipH="false" flipV="false" rot="0">
              <a:off x="0" y="0"/>
              <a:ext cx="7826849" cy="2052375"/>
            </a:xfrm>
            <a:custGeom>
              <a:avLst/>
              <a:gdLst/>
              <a:ahLst/>
              <a:cxnLst/>
              <a:rect r="r" b="b" t="t" l="l"/>
              <a:pathLst>
                <a:path h="2052375" w="7826849">
                  <a:moveTo>
                    <a:pt x="0" y="0"/>
                  </a:moveTo>
                  <a:lnTo>
                    <a:pt x="7826849" y="0"/>
                  </a:lnTo>
                  <a:lnTo>
                    <a:pt x="7826849" y="2052375"/>
                  </a:lnTo>
                  <a:lnTo>
                    <a:pt x="0" y="2052375"/>
                  </a:lnTo>
                  <a:close/>
                </a:path>
              </a:pathLst>
            </a:custGeom>
            <a:solidFill>
              <a:srgbClr val="DDD0BC">
                <a:alpha val="84706"/>
              </a:srgbClr>
            </a:solidFill>
          </p:spPr>
        </p:sp>
      </p:grpSp>
      <p:sp>
        <p:nvSpPr>
          <p:cNvPr name="TextBox 9" id="9"/>
          <p:cNvSpPr txBox="true"/>
          <p:nvPr/>
        </p:nvSpPr>
        <p:spPr>
          <a:xfrm rot="0">
            <a:off x="2178483" y="3748937"/>
            <a:ext cx="13931034" cy="2493779"/>
          </a:xfrm>
          <a:prstGeom prst="rect">
            <a:avLst/>
          </a:prstGeom>
        </p:spPr>
        <p:txBody>
          <a:bodyPr anchor="t" rtlCol="false" tIns="0" lIns="0" bIns="0" rIns="0">
            <a:spAutoFit/>
          </a:bodyPr>
          <a:lstStyle/>
          <a:p>
            <a:pPr algn="ctr">
              <a:lnSpc>
                <a:spcPts val="20204"/>
              </a:lnSpc>
              <a:spcBef>
                <a:spcPct val="0"/>
              </a:spcBef>
            </a:pPr>
            <a:r>
              <a:rPr lang="en-US" sz="14431">
                <a:solidFill>
                  <a:srgbClr val="171616"/>
                </a:solidFill>
                <a:latin typeface="Raleway"/>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FFC"/>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5143500"/>
            <a:chOff x="0" y="0"/>
            <a:chExt cx="24384000" cy="6858000"/>
          </a:xfrm>
        </p:grpSpPr>
        <p:pic>
          <p:nvPicPr>
            <p:cNvPr name="Picture 3" id="3"/>
            <p:cNvPicPr>
              <a:picLocks noChangeAspect="true"/>
            </p:cNvPicPr>
            <p:nvPr/>
          </p:nvPicPr>
          <p:blipFill>
            <a:blip r:embed="rId2"/>
            <a:srcRect l="0" t="26457" r="0" b="31328"/>
            <a:stretch>
              <a:fillRect/>
            </a:stretch>
          </p:blipFill>
          <p:spPr>
            <a:xfrm flipH="false" flipV="false">
              <a:off x="0" y="0"/>
              <a:ext cx="24384000" cy="6858000"/>
            </a:xfrm>
            <a:prstGeom prst="rect">
              <a:avLst/>
            </a:prstGeom>
          </p:spPr>
        </p:pic>
      </p:grpSp>
      <p:grpSp>
        <p:nvGrpSpPr>
          <p:cNvPr name="Group 4" id="4"/>
          <p:cNvGrpSpPr/>
          <p:nvPr/>
        </p:nvGrpSpPr>
        <p:grpSpPr>
          <a:xfrm rot="0">
            <a:off x="0" y="0"/>
            <a:ext cx="977412" cy="977412"/>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DDD0BC"/>
            </a:solidFill>
          </p:spPr>
        </p:sp>
      </p:grpSp>
      <p:sp>
        <p:nvSpPr>
          <p:cNvPr name="TextBox 6" id="6"/>
          <p:cNvSpPr txBox="true"/>
          <p:nvPr/>
        </p:nvSpPr>
        <p:spPr>
          <a:xfrm rot="0">
            <a:off x="431550" y="5997953"/>
            <a:ext cx="5732984" cy="2076451"/>
          </a:xfrm>
          <a:prstGeom prst="rect">
            <a:avLst/>
          </a:prstGeom>
        </p:spPr>
        <p:txBody>
          <a:bodyPr anchor="t" rtlCol="false" tIns="0" lIns="0" bIns="0" rIns="0">
            <a:spAutoFit/>
          </a:bodyPr>
          <a:lstStyle/>
          <a:p>
            <a:pPr>
              <a:lnSpc>
                <a:spcPts val="8399"/>
              </a:lnSpc>
              <a:spcBef>
                <a:spcPct val="0"/>
              </a:spcBef>
            </a:pPr>
            <a:r>
              <a:rPr lang="en-US" sz="5999">
                <a:solidFill>
                  <a:srgbClr val="171616"/>
                </a:solidFill>
                <a:latin typeface="Raleway Bold"/>
              </a:rPr>
              <a:t>Business Problem</a:t>
            </a:r>
          </a:p>
        </p:txBody>
      </p:sp>
      <p:sp>
        <p:nvSpPr>
          <p:cNvPr name="TextBox 7" id="7"/>
          <p:cNvSpPr txBox="true"/>
          <p:nvPr/>
        </p:nvSpPr>
        <p:spPr>
          <a:xfrm rot="0">
            <a:off x="6452227" y="5824636"/>
            <a:ext cx="10685868" cy="3439989"/>
          </a:xfrm>
          <a:prstGeom prst="rect">
            <a:avLst/>
          </a:prstGeom>
        </p:spPr>
        <p:txBody>
          <a:bodyPr anchor="t" rtlCol="false" tIns="0" lIns="0" bIns="0" rIns="0">
            <a:spAutoFit/>
          </a:bodyPr>
          <a:lstStyle/>
          <a:p>
            <a:pPr>
              <a:lnSpc>
                <a:spcPts val="2544"/>
              </a:lnSpc>
              <a:spcBef>
                <a:spcPct val="0"/>
              </a:spcBef>
            </a:pPr>
            <a:r>
              <a:rPr lang="en-US" sz="1817" spc="1">
                <a:solidFill>
                  <a:srgbClr val="171616"/>
                </a:solidFill>
                <a:latin typeface="Open Sans"/>
              </a:rPr>
              <a:t>The</a:t>
            </a:r>
            <a:r>
              <a:rPr lang="en-US" sz="1817" spc="1">
                <a:solidFill>
                  <a:srgbClr val="171616"/>
                </a:solidFill>
                <a:latin typeface="Open Sans Bold"/>
              </a:rPr>
              <a:t> National Vaccination Advisory committee</a:t>
            </a:r>
            <a:r>
              <a:rPr lang="en-US" sz="1817" spc="1">
                <a:solidFill>
                  <a:srgbClr val="171616"/>
                </a:solidFill>
                <a:latin typeface="Open Sans"/>
              </a:rPr>
              <a:t> under the Government's Public Health Office aims to provide vaccination to the whole country and prevent the spread of seasonal flu and H1N1 flu. However, The National Vaccination Advisory faces a challenge on how to administer the vaccine since it isn't compulsory yet it is vital at the same time. Based on the previous vaccination campaigns, the government has had a tough time of deciding which group of citizens are likely to turn up for a vaccination and which are not. Moving forward, National Vaccination Advisory committee wishes to understand which factors contribute to a voluntary intake of the vaccine by the public given a warning of a flu and which factors do not. This information is beneficial to the National Vaccination Advisory committee as it would make it easier for them to identify and direct the necessary resources towards vaccination campaigns, awarness, disease mitigation and procurement procedures.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FFC"/>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5396323"/>
            <a:chOff x="0" y="0"/>
            <a:chExt cx="24384000" cy="7195097"/>
          </a:xfrm>
        </p:grpSpPr>
        <p:pic>
          <p:nvPicPr>
            <p:cNvPr name="Picture 3" id="3"/>
            <p:cNvPicPr>
              <a:picLocks noChangeAspect="true"/>
            </p:cNvPicPr>
            <p:nvPr/>
          </p:nvPicPr>
          <p:blipFill>
            <a:blip r:embed="rId2"/>
            <a:srcRect l="0" t="25420" r="0" b="30291"/>
            <a:stretch>
              <a:fillRect/>
            </a:stretch>
          </p:blipFill>
          <p:spPr>
            <a:xfrm flipH="false" flipV="false">
              <a:off x="0" y="0"/>
              <a:ext cx="24384000" cy="7195097"/>
            </a:xfrm>
            <a:prstGeom prst="rect">
              <a:avLst/>
            </a:prstGeom>
          </p:spPr>
        </p:pic>
      </p:grpSp>
      <p:grpSp>
        <p:nvGrpSpPr>
          <p:cNvPr name="Group 4" id="4"/>
          <p:cNvGrpSpPr/>
          <p:nvPr/>
        </p:nvGrpSpPr>
        <p:grpSpPr>
          <a:xfrm rot="0">
            <a:off x="0" y="0"/>
            <a:ext cx="977412" cy="977412"/>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DDD0BC"/>
            </a:solidFill>
          </p:spPr>
        </p:sp>
      </p:grpSp>
      <p:sp>
        <p:nvSpPr>
          <p:cNvPr name="TextBox 6" id="6"/>
          <p:cNvSpPr txBox="true"/>
          <p:nvPr/>
        </p:nvSpPr>
        <p:spPr>
          <a:xfrm rot="0">
            <a:off x="4085989" y="6655054"/>
            <a:ext cx="8651939" cy="1019176"/>
          </a:xfrm>
          <a:prstGeom prst="rect">
            <a:avLst/>
          </a:prstGeom>
        </p:spPr>
        <p:txBody>
          <a:bodyPr anchor="t" rtlCol="false" tIns="0" lIns="0" bIns="0" rIns="0">
            <a:spAutoFit/>
          </a:bodyPr>
          <a:lstStyle/>
          <a:p>
            <a:pPr algn="ctr">
              <a:lnSpc>
                <a:spcPts val="8399"/>
              </a:lnSpc>
              <a:spcBef>
                <a:spcPct val="0"/>
              </a:spcBef>
            </a:pPr>
            <a:r>
              <a:rPr lang="en-US" sz="5999">
                <a:solidFill>
                  <a:srgbClr val="171616"/>
                </a:solidFill>
                <a:latin typeface="Raleway Bold"/>
              </a:rPr>
              <a:t>Patterns and Findings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FFC"/>
        </a:solidFill>
      </p:bgPr>
    </p:bg>
    <p:spTree>
      <p:nvGrpSpPr>
        <p:cNvPr id="1" name=""/>
        <p:cNvGrpSpPr/>
        <p:nvPr/>
      </p:nvGrpSpPr>
      <p:grpSpPr>
        <a:xfrm>
          <a:off x="0" y="0"/>
          <a:ext cx="0" cy="0"/>
          <a:chOff x="0" y="0"/>
          <a:chExt cx="0" cy="0"/>
        </a:xfrm>
      </p:grpSpPr>
      <p:grpSp>
        <p:nvGrpSpPr>
          <p:cNvPr name="Group 2" id="2"/>
          <p:cNvGrpSpPr/>
          <p:nvPr/>
        </p:nvGrpSpPr>
        <p:grpSpPr>
          <a:xfrm rot="0">
            <a:off x="0" y="0"/>
            <a:ext cx="977412" cy="977412"/>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DDD0BC"/>
            </a:solidFill>
          </p:spPr>
        </p:sp>
      </p:grpSp>
      <p:grpSp>
        <p:nvGrpSpPr>
          <p:cNvPr name="Group 4" id="4"/>
          <p:cNvGrpSpPr/>
          <p:nvPr/>
        </p:nvGrpSpPr>
        <p:grpSpPr>
          <a:xfrm rot="0">
            <a:off x="9801590" y="0"/>
            <a:ext cx="8486410" cy="5143500"/>
            <a:chOff x="0" y="0"/>
            <a:chExt cx="11315214" cy="6858000"/>
          </a:xfrm>
        </p:grpSpPr>
        <p:pic>
          <p:nvPicPr>
            <p:cNvPr name="Picture 5" id="5"/>
            <p:cNvPicPr>
              <a:picLocks noChangeAspect="true"/>
            </p:cNvPicPr>
            <p:nvPr/>
          </p:nvPicPr>
          <p:blipFill>
            <a:blip r:embed="rId2"/>
            <a:srcRect l="0" t="4515" r="0" b="4515"/>
            <a:stretch>
              <a:fillRect/>
            </a:stretch>
          </p:blipFill>
          <p:spPr>
            <a:xfrm flipH="false" flipV="false">
              <a:off x="0" y="0"/>
              <a:ext cx="11315214" cy="6858000"/>
            </a:xfrm>
            <a:prstGeom prst="rect">
              <a:avLst/>
            </a:prstGeom>
          </p:spPr>
        </p:pic>
      </p:grpSp>
      <p:grpSp>
        <p:nvGrpSpPr>
          <p:cNvPr name="Group 6" id="6"/>
          <p:cNvGrpSpPr/>
          <p:nvPr/>
        </p:nvGrpSpPr>
        <p:grpSpPr>
          <a:xfrm rot="0">
            <a:off x="9801590" y="5143500"/>
            <a:ext cx="8486410" cy="5143500"/>
            <a:chOff x="0" y="0"/>
            <a:chExt cx="11315214" cy="6858000"/>
          </a:xfrm>
        </p:grpSpPr>
        <p:pic>
          <p:nvPicPr>
            <p:cNvPr name="Picture 7" id="7"/>
            <p:cNvPicPr>
              <a:picLocks noChangeAspect="true"/>
            </p:cNvPicPr>
            <p:nvPr/>
          </p:nvPicPr>
          <p:blipFill>
            <a:blip r:embed="rId3"/>
            <a:srcRect l="0" t="29797" r="0" b="29797"/>
            <a:stretch>
              <a:fillRect/>
            </a:stretch>
          </p:blipFill>
          <p:spPr>
            <a:xfrm flipH="false" flipV="false">
              <a:off x="0" y="0"/>
              <a:ext cx="11315214" cy="6858000"/>
            </a:xfrm>
            <a:prstGeom prst="rect">
              <a:avLst/>
            </a:prstGeom>
          </p:spPr>
        </p:pic>
      </p:grpSp>
      <p:sp>
        <p:nvSpPr>
          <p:cNvPr name="TextBox 8" id="8"/>
          <p:cNvSpPr txBox="true"/>
          <p:nvPr/>
        </p:nvSpPr>
        <p:spPr>
          <a:xfrm rot="0">
            <a:off x="1743368" y="2457450"/>
            <a:ext cx="5608462" cy="1019176"/>
          </a:xfrm>
          <a:prstGeom prst="rect">
            <a:avLst/>
          </a:prstGeom>
        </p:spPr>
        <p:txBody>
          <a:bodyPr anchor="t" rtlCol="false" tIns="0" lIns="0" bIns="0" rIns="0">
            <a:spAutoFit/>
          </a:bodyPr>
          <a:lstStyle/>
          <a:p>
            <a:pPr algn="ctr">
              <a:lnSpc>
                <a:spcPts val="8399"/>
              </a:lnSpc>
              <a:spcBef>
                <a:spcPct val="0"/>
              </a:spcBef>
            </a:pPr>
            <a:r>
              <a:rPr lang="en-US" sz="5999">
                <a:solidFill>
                  <a:srgbClr val="171616"/>
                </a:solidFill>
                <a:latin typeface="Raleway Bold"/>
              </a:rPr>
              <a:t>Data Used</a:t>
            </a:r>
          </a:p>
        </p:txBody>
      </p:sp>
      <p:sp>
        <p:nvSpPr>
          <p:cNvPr name="TextBox 9" id="9"/>
          <p:cNvSpPr txBox="true"/>
          <p:nvPr/>
        </p:nvSpPr>
        <p:spPr>
          <a:xfrm rot="0">
            <a:off x="0" y="4457450"/>
            <a:ext cx="9801590" cy="3581136"/>
          </a:xfrm>
          <a:prstGeom prst="rect">
            <a:avLst/>
          </a:prstGeom>
        </p:spPr>
        <p:txBody>
          <a:bodyPr anchor="t" rtlCol="false" tIns="0" lIns="0" bIns="0" rIns="0">
            <a:spAutoFit/>
          </a:bodyPr>
          <a:lstStyle/>
          <a:p>
            <a:pPr>
              <a:lnSpc>
                <a:spcPts val="3164"/>
              </a:lnSpc>
              <a:spcBef>
                <a:spcPct val="0"/>
              </a:spcBef>
            </a:pPr>
            <a:r>
              <a:rPr lang="en-US" sz="2260" spc="2">
                <a:solidFill>
                  <a:srgbClr val="171616"/>
                </a:solidFill>
                <a:latin typeface="Open Sans"/>
              </a:rPr>
              <a:t>The data used in this project is from the National 2009 H1N1 Flu Survey collected to monitor vaccination rates during the US government vaccination campaigns. The survey asked people whether they had received H1N1 and seasonal flu vaccines. In the survey questions ranging from personal,social, economic to demographic and opinion questions among others were asked in order to have a better understanding of how these characteristics are associated with personal vaccination patterns and how the National Vaccination Advisory committee can provide guidance for future public health efforts.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FFC"/>
        </a:solidFill>
      </p:bgPr>
    </p:bg>
    <p:spTree>
      <p:nvGrpSpPr>
        <p:cNvPr id="1" name=""/>
        <p:cNvGrpSpPr/>
        <p:nvPr/>
      </p:nvGrpSpPr>
      <p:grpSpPr>
        <a:xfrm>
          <a:off x="0" y="0"/>
          <a:ext cx="0" cy="0"/>
          <a:chOff x="0" y="0"/>
          <a:chExt cx="0" cy="0"/>
        </a:xfrm>
      </p:grpSpPr>
      <p:grpSp>
        <p:nvGrpSpPr>
          <p:cNvPr name="Group 2" id="2"/>
          <p:cNvGrpSpPr/>
          <p:nvPr/>
        </p:nvGrpSpPr>
        <p:grpSpPr>
          <a:xfrm rot="0">
            <a:off x="0" y="0"/>
            <a:ext cx="977412" cy="977412"/>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DDD0BC"/>
            </a:solidFill>
          </p:spPr>
        </p:sp>
      </p:grpSp>
      <p:sp>
        <p:nvSpPr>
          <p:cNvPr name="Freeform 4" id="4"/>
          <p:cNvSpPr/>
          <p:nvPr/>
        </p:nvSpPr>
        <p:spPr>
          <a:xfrm flipH="false" flipV="false" rot="0">
            <a:off x="488706" y="2610239"/>
            <a:ext cx="10026882" cy="5868452"/>
          </a:xfrm>
          <a:custGeom>
            <a:avLst/>
            <a:gdLst/>
            <a:ahLst/>
            <a:cxnLst/>
            <a:rect r="r" b="b" t="t" l="l"/>
            <a:pathLst>
              <a:path h="5868452" w="10026882">
                <a:moveTo>
                  <a:pt x="0" y="0"/>
                </a:moveTo>
                <a:lnTo>
                  <a:pt x="10026882" y="0"/>
                </a:lnTo>
                <a:lnTo>
                  <a:pt x="10026882" y="5868452"/>
                </a:lnTo>
                <a:lnTo>
                  <a:pt x="0" y="5868452"/>
                </a:lnTo>
                <a:lnTo>
                  <a:pt x="0" y="0"/>
                </a:lnTo>
                <a:close/>
              </a:path>
            </a:pathLst>
          </a:custGeom>
          <a:blipFill>
            <a:blip r:embed="rId2"/>
            <a:stretch>
              <a:fillRect l="0" t="0" r="-17420" b="0"/>
            </a:stretch>
          </a:blipFill>
        </p:spPr>
      </p:sp>
      <p:sp>
        <p:nvSpPr>
          <p:cNvPr name="Freeform 5" id="5"/>
          <p:cNvSpPr/>
          <p:nvPr/>
        </p:nvSpPr>
        <p:spPr>
          <a:xfrm flipH="false" flipV="false" rot="0">
            <a:off x="11844707" y="3343094"/>
            <a:ext cx="5020553" cy="5020553"/>
          </a:xfrm>
          <a:custGeom>
            <a:avLst/>
            <a:gdLst/>
            <a:ahLst/>
            <a:cxnLst/>
            <a:rect r="r" b="b" t="t" l="l"/>
            <a:pathLst>
              <a:path h="5020553" w="5020553">
                <a:moveTo>
                  <a:pt x="0" y="0"/>
                </a:moveTo>
                <a:lnTo>
                  <a:pt x="5020553" y="0"/>
                </a:lnTo>
                <a:lnTo>
                  <a:pt x="5020553" y="5020554"/>
                </a:lnTo>
                <a:lnTo>
                  <a:pt x="0" y="50205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2725323" y="533788"/>
            <a:ext cx="12434679" cy="1019176"/>
          </a:xfrm>
          <a:prstGeom prst="rect">
            <a:avLst/>
          </a:prstGeom>
        </p:spPr>
        <p:txBody>
          <a:bodyPr anchor="t" rtlCol="false" tIns="0" lIns="0" bIns="0" rIns="0">
            <a:spAutoFit/>
          </a:bodyPr>
          <a:lstStyle/>
          <a:p>
            <a:pPr algn="ctr">
              <a:lnSpc>
                <a:spcPts val="8399"/>
              </a:lnSpc>
              <a:spcBef>
                <a:spcPct val="0"/>
              </a:spcBef>
            </a:pPr>
            <a:r>
              <a:rPr lang="en-US" sz="5999">
                <a:solidFill>
                  <a:srgbClr val="171616"/>
                </a:solidFill>
                <a:latin typeface="Raleway Bold"/>
              </a:rPr>
              <a:t>Age Group of the Respondents</a:t>
            </a:r>
          </a:p>
        </p:txBody>
      </p:sp>
      <p:sp>
        <p:nvSpPr>
          <p:cNvPr name="TextBox 7" id="7"/>
          <p:cNvSpPr txBox="true"/>
          <p:nvPr/>
        </p:nvSpPr>
        <p:spPr>
          <a:xfrm rot="0">
            <a:off x="11988677" y="4671636"/>
            <a:ext cx="4692711" cy="2325370"/>
          </a:xfrm>
          <a:prstGeom prst="rect">
            <a:avLst/>
          </a:prstGeom>
        </p:spPr>
        <p:txBody>
          <a:bodyPr anchor="t" rtlCol="false" tIns="0" lIns="0" bIns="0" rIns="0">
            <a:spAutoFit/>
          </a:bodyPr>
          <a:lstStyle/>
          <a:p>
            <a:pPr algn="ctr">
              <a:lnSpc>
                <a:spcPts val="3079"/>
              </a:lnSpc>
              <a:spcBef>
                <a:spcPct val="0"/>
              </a:spcBef>
            </a:pPr>
            <a:r>
              <a:rPr lang="en-US" sz="2199">
                <a:solidFill>
                  <a:srgbClr val="171616"/>
                </a:solidFill>
                <a:latin typeface="Open Sans"/>
              </a:rPr>
              <a:t>From the pie chart above 65+ years accounted for majority of the population in the dataset. The majority are above the age of 45. Ages 35-44 were least participated in the survey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FFC"/>
        </a:solidFill>
      </p:bgPr>
    </p:bg>
    <p:spTree>
      <p:nvGrpSpPr>
        <p:cNvPr id="1" name=""/>
        <p:cNvGrpSpPr/>
        <p:nvPr/>
      </p:nvGrpSpPr>
      <p:grpSpPr>
        <a:xfrm>
          <a:off x="0" y="0"/>
          <a:ext cx="0" cy="0"/>
          <a:chOff x="0" y="0"/>
          <a:chExt cx="0" cy="0"/>
        </a:xfrm>
      </p:grpSpPr>
      <p:grpSp>
        <p:nvGrpSpPr>
          <p:cNvPr name="Group 2" id="2"/>
          <p:cNvGrpSpPr/>
          <p:nvPr/>
        </p:nvGrpSpPr>
        <p:grpSpPr>
          <a:xfrm rot="0">
            <a:off x="0" y="0"/>
            <a:ext cx="977412" cy="977412"/>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DDD0BC"/>
            </a:solidFill>
          </p:spPr>
        </p:sp>
      </p:grpSp>
      <p:sp>
        <p:nvSpPr>
          <p:cNvPr name="Freeform 4" id="4"/>
          <p:cNvSpPr/>
          <p:nvPr/>
        </p:nvSpPr>
        <p:spPr>
          <a:xfrm flipH="false" flipV="false" rot="0">
            <a:off x="2742292" y="3435179"/>
            <a:ext cx="12803416" cy="3416642"/>
          </a:xfrm>
          <a:custGeom>
            <a:avLst/>
            <a:gdLst/>
            <a:ahLst/>
            <a:cxnLst/>
            <a:rect r="r" b="b" t="t" l="l"/>
            <a:pathLst>
              <a:path h="3416642" w="12803416">
                <a:moveTo>
                  <a:pt x="0" y="0"/>
                </a:moveTo>
                <a:lnTo>
                  <a:pt x="12803416" y="0"/>
                </a:lnTo>
                <a:lnTo>
                  <a:pt x="12803416" y="3416642"/>
                </a:lnTo>
                <a:lnTo>
                  <a:pt x="0" y="3416642"/>
                </a:lnTo>
                <a:lnTo>
                  <a:pt x="0" y="0"/>
                </a:lnTo>
                <a:close/>
              </a:path>
            </a:pathLst>
          </a:custGeom>
          <a:blipFill>
            <a:blip r:embed="rId2"/>
            <a:stretch>
              <a:fillRect l="0" t="0" r="0" b="0"/>
            </a:stretch>
          </a:blipFill>
        </p:spPr>
      </p:sp>
      <p:sp>
        <p:nvSpPr>
          <p:cNvPr name="TextBox 5" id="5"/>
          <p:cNvSpPr txBox="true"/>
          <p:nvPr/>
        </p:nvSpPr>
        <p:spPr>
          <a:xfrm rot="0">
            <a:off x="2725323" y="533788"/>
            <a:ext cx="12434679" cy="1019176"/>
          </a:xfrm>
          <a:prstGeom prst="rect">
            <a:avLst/>
          </a:prstGeom>
        </p:spPr>
        <p:txBody>
          <a:bodyPr anchor="t" rtlCol="false" tIns="0" lIns="0" bIns="0" rIns="0">
            <a:spAutoFit/>
          </a:bodyPr>
          <a:lstStyle/>
          <a:p>
            <a:pPr algn="ctr">
              <a:lnSpc>
                <a:spcPts val="8399"/>
              </a:lnSpc>
              <a:spcBef>
                <a:spcPct val="0"/>
              </a:spcBef>
            </a:pPr>
            <a:r>
              <a:rPr lang="en-US" sz="5999">
                <a:solidFill>
                  <a:srgbClr val="171616"/>
                </a:solidFill>
                <a:latin typeface="Raleway Bold"/>
              </a:rPr>
              <a:t>Vaccine Likelihood by Education</a:t>
            </a:r>
          </a:p>
        </p:txBody>
      </p:sp>
      <p:sp>
        <p:nvSpPr>
          <p:cNvPr name="TextBox 6" id="6"/>
          <p:cNvSpPr txBox="true"/>
          <p:nvPr/>
        </p:nvSpPr>
        <p:spPr>
          <a:xfrm rot="0">
            <a:off x="1576822" y="7775177"/>
            <a:ext cx="13968886" cy="763270"/>
          </a:xfrm>
          <a:prstGeom prst="rect">
            <a:avLst/>
          </a:prstGeom>
        </p:spPr>
        <p:txBody>
          <a:bodyPr anchor="t" rtlCol="false" tIns="0" lIns="0" bIns="0" rIns="0">
            <a:spAutoFit/>
          </a:bodyPr>
          <a:lstStyle/>
          <a:p>
            <a:pPr algn="ctr">
              <a:lnSpc>
                <a:spcPts val="3079"/>
              </a:lnSpc>
              <a:spcBef>
                <a:spcPct val="0"/>
              </a:spcBef>
            </a:pPr>
            <a:r>
              <a:rPr lang="en-US" sz="2199">
                <a:solidFill>
                  <a:srgbClr val="171616"/>
                </a:solidFill>
                <a:latin typeface="Open Sans"/>
              </a:rPr>
              <a:t>In both vaccination cases, people who have graduated college are most likely to take the vaccine while those who have less than 12 years of education are least likely to take the vaccine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FFC"/>
        </a:solidFill>
      </p:bgPr>
    </p:bg>
    <p:spTree>
      <p:nvGrpSpPr>
        <p:cNvPr id="1" name=""/>
        <p:cNvGrpSpPr/>
        <p:nvPr/>
      </p:nvGrpSpPr>
      <p:grpSpPr>
        <a:xfrm>
          <a:off x="0" y="0"/>
          <a:ext cx="0" cy="0"/>
          <a:chOff x="0" y="0"/>
          <a:chExt cx="0" cy="0"/>
        </a:xfrm>
      </p:grpSpPr>
      <p:grpSp>
        <p:nvGrpSpPr>
          <p:cNvPr name="Group 2" id="2"/>
          <p:cNvGrpSpPr/>
          <p:nvPr/>
        </p:nvGrpSpPr>
        <p:grpSpPr>
          <a:xfrm rot="0">
            <a:off x="0" y="0"/>
            <a:ext cx="977412" cy="977412"/>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DDD0BC"/>
            </a:solidFill>
          </p:spPr>
        </p:sp>
      </p:grpSp>
      <p:sp>
        <p:nvSpPr>
          <p:cNvPr name="Freeform 4" id="4"/>
          <p:cNvSpPr/>
          <p:nvPr/>
        </p:nvSpPr>
        <p:spPr>
          <a:xfrm flipH="false" flipV="false" rot="0">
            <a:off x="2721481" y="3471339"/>
            <a:ext cx="12845039" cy="3344323"/>
          </a:xfrm>
          <a:custGeom>
            <a:avLst/>
            <a:gdLst/>
            <a:ahLst/>
            <a:cxnLst/>
            <a:rect r="r" b="b" t="t" l="l"/>
            <a:pathLst>
              <a:path h="3344323" w="12845039">
                <a:moveTo>
                  <a:pt x="0" y="0"/>
                </a:moveTo>
                <a:lnTo>
                  <a:pt x="12845038" y="0"/>
                </a:lnTo>
                <a:lnTo>
                  <a:pt x="12845038" y="3344322"/>
                </a:lnTo>
                <a:lnTo>
                  <a:pt x="0" y="3344322"/>
                </a:lnTo>
                <a:lnTo>
                  <a:pt x="0" y="0"/>
                </a:lnTo>
                <a:close/>
              </a:path>
            </a:pathLst>
          </a:custGeom>
          <a:blipFill>
            <a:blip r:embed="rId2"/>
            <a:stretch>
              <a:fillRect l="0" t="0" r="0" b="0"/>
            </a:stretch>
          </a:blipFill>
        </p:spPr>
      </p:sp>
      <p:sp>
        <p:nvSpPr>
          <p:cNvPr name="TextBox 5" id="5"/>
          <p:cNvSpPr txBox="true"/>
          <p:nvPr/>
        </p:nvSpPr>
        <p:spPr>
          <a:xfrm rot="0">
            <a:off x="2725323" y="533788"/>
            <a:ext cx="12434679" cy="1019176"/>
          </a:xfrm>
          <a:prstGeom prst="rect">
            <a:avLst/>
          </a:prstGeom>
        </p:spPr>
        <p:txBody>
          <a:bodyPr anchor="t" rtlCol="false" tIns="0" lIns="0" bIns="0" rIns="0">
            <a:spAutoFit/>
          </a:bodyPr>
          <a:lstStyle/>
          <a:p>
            <a:pPr>
              <a:lnSpc>
                <a:spcPts val="8399"/>
              </a:lnSpc>
              <a:spcBef>
                <a:spcPct val="0"/>
              </a:spcBef>
            </a:pPr>
            <a:r>
              <a:rPr lang="en-US" sz="5999">
                <a:solidFill>
                  <a:srgbClr val="171616"/>
                </a:solidFill>
                <a:latin typeface="Raleway"/>
              </a:rPr>
              <a:t>Vaccine Likelihood by Sex</a:t>
            </a:r>
          </a:p>
        </p:txBody>
      </p:sp>
      <p:sp>
        <p:nvSpPr>
          <p:cNvPr name="TextBox 6" id="6"/>
          <p:cNvSpPr txBox="true"/>
          <p:nvPr/>
        </p:nvSpPr>
        <p:spPr>
          <a:xfrm rot="0">
            <a:off x="4256001" y="7747042"/>
            <a:ext cx="8384282" cy="372745"/>
          </a:xfrm>
          <a:prstGeom prst="rect">
            <a:avLst/>
          </a:prstGeom>
        </p:spPr>
        <p:txBody>
          <a:bodyPr anchor="t" rtlCol="false" tIns="0" lIns="0" bIns="0" rIns="0">
            <a:spAutoFit/>
          </a:bodyPr>
          <a:lstStyle/>
          <a:p>
            <a:pPr algn="ctr">
              <a:lnSpc>
                <a:spcPts val="3079"/>
              </a:lnSpc>
              <a:spcBef>
                <a:spcPct val="0"/>
              </a:spcBef>
            </a:pPr>
            <a:r>
              <a:rPr lang="en-US" sz="2199">
                <a:solidFill>
                  <a:srgbClr val="171616"/>
                </a:solidFill>
                <a:latin typeface="Open Sans"/>
              </a:rPr>
              <a:t>In both vaccinations, females took the vaccines more than males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FFC"/>
        </a:solidFill>
      </p:bgPr>
    </p:bg>
    <p:spTree>
      <p:nvGrpSpPr>
        <p:cNvPr id="1" name=""/>
        <p:cNvGrpSpPr/>
        <p:nvPr/>
      </p:nvGrpSpPr>
      <p:grpSpPr>
        <a:xfrm>
          <a:off x="0" y="0"/>
          <a:ext cx="0" cy="0"/>
          <a:chOff x="0" y="0"/>
          <a:chExt cx="0" cy="0"/>
        </a:xfrm>
      </p:grpSpPr>
      <p:grpSp>
        <p:nvGrpSpPr>
          <p:cNvPr name="Group 2" id="2"/>
          <p:cNvGrpSpPr/>
          <p:nvPr/>
        </p:nvGrpSpPr>
        <p:grpSpPr>
          <a:xfrm rot="0">
            <a:off x="0" y="0"/>
            <a:ext cx="977412" cy="977412"/>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DDD0BC"/>
            </a:solidFill>
          </p:spPr>
        </p:sp>
      </p:grpSp>
      <p:sp>
        <p:nvSpPr>
          <p:cNvPr name="Freeform 4" id="4"/>
          <p:cNvSpPr/>
          <p:nvPr/>
        </p:nvSpPr>
        <p:spPr>
          <a:xfrm flipH="false" flipV="false" rot="0">
            <a:off x="2731819" y="3402030"/>
            <a:ext cx="12824361" cy="3482939"/>
          </a:xfrm>
          <a:custGeom>
            <a:avLst/>
            <a:gdLst/>
            <a:ahLst/>
            <a:cxnLst/>
            <a:rect r="r" b="b" t="t" l="l"/>
            <a:pathLst>
              <a:path h="3482939" w="12824361">
                <a:moveTo>
                  <a:pt x="0" y="0"/>
                </a:moveTo>
                <a:lnTo>
                  <a:pt x="12824362" y="0"/>
                </a:lnTo>
                <a:lnTo>
                  <a:pt x="12824362" y="3482940"/>
                </a:lnTo>
                <a:lnTo>
                  <a:pt x="0" y="3482940"/>
                </a:lnTo>
                <a:lnTo>
                  <a:pt x="0" y="0"/>
                </a:lnTo>
                <a:close/>
              </a:path>
            </a:pathLst>
          </a:custGeom>
          <a:blipFill>
            <a:blip r:embed="rId2"/>
            <a:stretch>
              <a:fillRect l="0" t="0" r="0" b="0"/>
            </a:stretch>
          </a:blipFill>
        </p:spPr>
      </p:sp>
      <p:sp>
        <p:nvSpPr>
          <p:cNvPr name="TextBox 5" id="5"/>
          <p:cNvSpPr txBox="true"/>
          <p:nvPr/>
        </p:nvSpPr>
        <p:spPr>
          <a:xfrm rot="0">
            <a:off x="2725323" y="533788"/>
            <a:ext cx="12434679" cy="1019176"/>
          </a:xfrm>
          <a:prstGeom prst="rect">
            <a:avLst/>
          </a:prstGeom>
        </p:spPr>
        <p:txBody>
          <a:bodyPr anchor="t" rtlCol="false" tIns="0" lIns="0" bIns="0" rIns="0">
            <a:spAutoFit/>
          </a:bodyPr>
          <a:lstStyle/>
          <a:p>
            <a:pPr>
              <a:lnSpc>
                <a:spcPts val="8399"/>
              </a:lnSpc>
              <a:spcBef>
                <a:spcPct val="0"/>
              </a:spcBef>
            </a:pPr>
            <a:r>
              <a:rPr lang="en-US" sz="5999">
                <a:solidFill>
                  <a:srgbClr val="171616"/>
                </a:solidFill>
                <a:latin typeface="Raleway"/>
              </a:rPr>
              <a:t>Vaccine Likelihood by Race</a:t>
            </a:r>
          </a:p>
        </p:txBody>
      </p:sp>
      <p:sp>
        <p:nvSpPr>
          <p:cNvPr name="TextBox 6" id="6"/>
          <p:cNvSpPr txBox="true"/>
          <p:nvPr/>
        </p:nvSpPr>
        <p:spPr>
          <a:xfrm rot="0">
            <a:off x="1343724" y="7402558"/>
            <a:ext cx="14688738" cy="1153795"/>
          </a:xfrm>
          <a:prstGeom prst="rect">
            <a:avLst/>
          </a:prstGeom>
        </p:spPr>
        <p:txBody>
          <a:bodyPr anchor="t" rtlCol="false" tIns="0" lIns="0" bIns="0" rIns="0">
            <a:spAutoFit/>
          </a:bodyPr>
          <a:lstStyle/>
          <a:p>
            <a:pPr algn="ctr">
              <a:lnSpc>
                <a:spcPts val="3079"/>
              </a:lnSpc>
              <a:spcBef>
                <a:spcPct val="0"/>
              </a:spcBef>
            </a:pPr>
            <a:r>
              <a:rPr lang="en-US" sz="2199">
                <a:solidFill>
                  <a:srgbClr val="171616"/>
                </a:solidFill>
                <a:latin typeface="Open Sans"/>
              </a:rPr>
              <a:t>White people are most likely to take the seasonal vaccine and black people are the least likely, while in the H1N1 vaccine both white people and other/multiple races are most likely to take the H1N1 vaccine and the hispanics are least likely to take the vaccine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DAF_GG39me0</dc:identifier>
  <dcterms:modified xsi:type="dcterms:W3CDTF">2011-08-01T06:04:30Z</dcterms:modified>
  <cp:revision>1</cp:revision>
  <dc:title>Minimalist</dc:title>
</cp:coreProperties>
</file>